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embedTrueTypeFonts="1" saveSubsetFonts="1" autoCompressPictures="0">
  <p:sldMasterIdLst>
    <p:sldMasterId id="2147483654" r:id="rId1"/>
  </p:sldMasterIdLst>
  <p:notesMasterIdLst>
    <p:notesMasterId r:id="rId29"/>
  </p:notesMasterIdLst>
  <p:sldIdLst>
    <p:sldId id="256" r:id="rId2"/>
    <p:sldId id="277" r:id="rId3"/>
    <p:sldId id="278" r:id="rId4"/>
    <p:sldId id="271" r:id="rId5"/>
    <p:sldId id="301" r:id="rId6"/>
    <p:sldId id="303" r:id="rId7"/>
    <p:sldId id="264" r:id="rId8"/>
    <p:sldId id="265" r:id="rId9"/>
    <p:sldId id="266" r:id="rId10"/>
    <p:sldId id="267" r:id="rId11"/>
    <p:sldId id="272" r:id="rId12"/>
    <p:sldId id="273" r:id="rId13"/>
    <p:sldId id="285" r:id="rId14"/>
    <p:sldId id="276" r:id="rId15"/>
    <p:sldId id="274" r:id="rId16"/>
    <p:sldId id="286" r:id="rId17"/>
    <p:sldId id="289" r:id="rId18"/>
    <p:sldId id="287" r:id="rId19"/>
    <p:sldId id="321" r:id="rId20"/>
    <p:sldId id="293" r:id="rId21"/>
    <p:sldId id="299" r:id="rId22"/>
    <p:sldId id="298" r:id="rId23"/>
    <p:sldId id="294" r:id="rId24"/>
    <p:sldId id="295" r:id="rId25"/>
    <p:sldId id="322" r:id="rId26"/>
    <p:sldId id="291" r:id="rId27"/>
    <p:sldId id="288" r:id="rId28"/>
  </p:sldIdLst>
  <p:sldSz cx="9906000" cy="6858000" type="A4"/>
  <p:notesSz cx="6858000" cy="9144000"/>
  <p:embeddedFontLst>
    <p:embeddedFont>
      <p:font typeface="Calibri" panose="020F0502020204030204" pitchFamily="34" charset="0"/>
      <p:regular r:id="rId30"/>
      <p:bold r:id="rId31"/>
      <p:italic r:id="rId32"/>
      <p:boldItalic r:id="rId33"/>
    </p:embeddedFont>
    <p:embeddedFont>
      <p:font typeface="HG丸ｺﾞｼｯｸM-PRO" panose="020F0600000000000000" pitchFamily="50" charset="-128"/>
      <p:regular r:id="rId34"/>
    </p:embeddedFont>
    <p:embeddedFont>
      <p:font typeface="Meiryo UI" panose="020B0604030504040204" pitchFamily="50" charset="-128"/>
      <p:regular r:id="rId35"/>
      <p:bold r:id="rId36"/>
      <p:italic r:id="rId37"/>
      <p:boldItalic r:id="rId38"/>
    </p:embeddedFont>
    <p:embeddedFont>
      <p:font typeface="Roboto" panose="020B0600070205080204" charset="0"/>
      <p:regular r:id="rId39"/>
      <p:bold r:id="rId40"/>
      <p:italic r:id="rId41"/>
      <p:boldItalic r:id="rId42"/>
    </p:embeddedFont>
    <p:embeddedFont>
      <p:font typeface="Roboto Condensed" panose="020B0600070205080204" charset="0"/>
      <p:regular r:id="rId43"/>
      <p:bold r:id="rId44"/>
      <p:italic r:id="rId45"/>
      <p:boldItalic r:id="rId46"/>
    </p:embeddedFont>
    <p:embeddedFont>
      <p:font typeface="segoe ui" panose="020B0502040204020203" pitchFamily="34" charset="0"/>
      <p:regular r:id="rId47"/>
      <p:bold r:id="rId48"/>
      <p:italic r:id="rId49"/>
      <p:boldItalic r:id="rId50"/>
    </p:embeddedFont>
    <p:embeddedFont>
      <p:font typeface="segoe ui" panose="020B0502040204020203" pitchFamily="34" charset="0"/>
      <p:regular r:id="rId47"/>
      <p:bold r:id="rId48"/>
      <p:italic r:id="rId49"/>
      <p:boldItalic r:id="rId50"/>
    </p:embeddedFont>
    <p:embeddedFont>
      <p:font typeface="Segoe UI Symbol" panose="020B0502040204020203" pitchFamily="34" charset="0"/>
      <p:regular r:id="rId51"/>
    </p:embeddedFont>
    <p:embeddedFont>
      <p:font typeface="Tahoma" panose="020B0604030504040204" pitchFamily="34" charset="0"/>
      <p:regular r:id="rId52"/>
      <p:bold r:id="rId53"/>
    </p:embeddedFont>
    <p:embeddedFont>
      <p:font typeface="メイリオ" panose="020B0604030504040204" pitchFamily="50" charset="-128"/>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F82D48-C7AC-4557-B803-6118D1D7CCD9}">
  <a:tblStyle styleId="{F4F82D48-C7AC-4557-B803-6118D1D7CCD9}"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008B7F7-1031-4B05-B229-2884EDF7C79B}" styleName="Table_1"/>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3" d="100"/>
          <a:sy n="103" d="100"/>
        </p:scale>
        <p:origin x="414" y="114"/>
      </p:cViewPr>
      <p:guideLst>
        <p:guide orient="horz" pos="2160"/>
        <p:guide pos="312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global.hitachi.net\GUVPCRootO$\GUJPVP195094152-10511731\MyDocument\&#12487;&#12473;&#12463;&#12488;&#12483;&#12503;\mlmembergrap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forward val="5"/>
            <c:backward val="5"/>
            <c:dispRSqr val="0"/>
            <c:dispEq val="1"/>
            <c:trendlineLbl>
              <c:layout>
                <c:manualLayout>
                  <c:x val="-0.41957011490198037"/>
                  <c:y val="0.34108643856305693"/>
                </c:manualLayout>
              </c:layout>
              <c:numFmt formatCode="General"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rendlineLbl>
          </c:trendline>
          <c:xVal>
            <c:numRef>
              <c:f>Sheet1!$B$4:$B$16</c:f>
              <c:numCache>
                <c:formatCode>0_);[Red]\(0\)</c:formatCode>
                <c:ptCount val="13"/>
                <c:pt idx="0">
                  <c:v>6</c:v>
                </c:pt>
                <c:pt idx="1">
                  <c:v>7</c:v>
                </c:pt>
                <c:pt idx="2">
                  <c:v>16</c:v>
                </c:pt>
                <c:pt idx="3">
                  <c:v>44</c:v>
                </c:pt>
                <c:pt idx="4">
                  <c:v>51</c:v>
                </c:pt>
                <c:pt idx="5">
                  <c:v>57</c:v>
                </c:pt>
                <c:pt idx="6">
                  <c:v>61</c:v>
                </c:pt>
                <c:pt idx="7">
                  <c:v>65</c:v>
                </c:pt>
                <c:pt idx="8">
                  <c:v>68</c:v>
                </c:pt>
                <c:pt idx="9">
                  <c:v>74</c:v>
                </c:pt>
                <c:pt idx="10">
                  <c:v>78</c:v>
                </c:pt>
                <c:pt idx="11">
                  <c:v>83</c:v>
                </c:pt>
                <c:pt idx="12">
                  <c:v>87</c:v>
                </c:pt>
              </c:numCache>
            </c:numRef>
          </c:xVal>
          <c:yVal>
            <c:numRef>
              <c:f>Sheet1!$C$4:$C$16</c:f>
              <c:numCache>
                <c:formatCode>General</c:formatCode>
                <c:ptCount val="13"/>
                <c:pt idx="0">
                  <c:v>14</c:v>
                </c:pt>
                <c:pt idx="1">
                  <c:v>22</c:v>
                </c:pt>
                <c:pt idx="2">
                  <c:v>34</c:v>
                </c:pt>
                <c:pt idx="3">
                  <c:v>75</c:v>
                </c:pt>
                <c:pt idx="4">
                  <c:v>90</c:v>
                </c:pt>
                <c:pt idx="5">
                  <c:v>98</c:v>
                </c:pt>
                <c:pt idx="6">
                  <c:v>109</c:v>
                </c:pt>
                <c:pt idx="7">
                  <c:v>129</c:v>
                </c:pt>
                <c:pt idx="8">
                  <c:v>134</c:v>
                </c:pt>
                <c:pt idx="9">
                  <c:v>142</c:v>
                </c:pt>
                <c:pt idx="10">
                  <c:v>154</c:v>
                </c:pt>
                <c:pt idx="11">
                  <c:v>159</c:v>
                </c:pt>
                <c:pt idx="12">
                  <c:v>166</c:v>
                </c:pt>
              </c:numCache>
            </c:numRef>
          </c:yVal>
          <c:smooth val="0"/>
          <c:extLst>
            <c:ext xmlns:c16="http://schemas.microsoft.com/office/drawing/2014/chart" uri="{C3380CC4-5D6E-409C-BE32-E72D297353CC}">
              <c16:uniqueId val="{00000001-4AD1-41B5-BB53-B2D826A4263E}"/>
            </c:ext>
          </c:extLst>
        </c:ser>
        <c:dLbls>
          <c:showLegendKey val="0"/>
          <c:showVal val="0"/>
          <c:showCatName val="0"/>
          <c:showSerName val="0"/>
          <c:showPercent val="0"/>
          <c:showBubbleSize val="0"/>
        </c:dLbls>
        <c:axId val="594099776"/>
        <c:axId val="594103056"/>
      </c:scatterChart>
      <c:valAx>
        <c:axId val="59409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Weeks (Since Jan. 2018)</a:t>
                </a:r>
                <a:endParaRPr lang="ja-JP"/>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0_);[Red]\(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103056"/>
        <c:crosses val="autoZero"/>
        <c:crossBetween val="midCat"/>
      </c:valAx>
      <c:valAx>
        <c:axId val="594103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Subscribers</a:t>
                </a:r>
                <a:endParaRPr lang="ja-JP"/>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09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200" b="0" i="0" u="none" strike="noStrike" cap="none">
                <a:solidFill>
                  <a:schemeClr val="dk1"/>
                </a:solidFill>
                <a:latin typeface="Roboto"/>
                <a:ea typeface="Roboto"/>
                <a:cs typeface="Roboto"/>
                <a:sym typeface="Roboto"/>
              </a:defRPr>
            </a:lvl2pPr>
            <a:lvl3pPr marL="914400" marR="0" lvl="2" indent="0" algn="l" rtl="0">
              <a:spcBef>
                <a:spcPts val="0"/>
              </a:spcBef>
              <a:buNone/>
              <a:defRPr sz="1200" b="0" i="0" u="none" strike="noStrike" cap="none">
                <a:solidFill>
                  <a:schemeClr val="dk1"/>
                </a:solidFill>
                <a:latin typeface="Roboto"/>
                <a:ea typeface="Roboto"/>
                <a:cs typeface="Roboto"/>
                <a:sym typeface="Roboto"/>
              </a:defRPr>
            </a:lvl3pPr>
            <a:lvl4pPr marL="1371600" marR="0" lvl="3" indent="0" algn="l" rtl="0">
              <a:spcBef>
                <a:spcPts val="0"/>
              </a:spcBef>
              <a:buNone/>
              <a:defRPr sz="1200" b="0" i="0" u="none" strike="noStrike" cap="none">
                <a:solidFill>
                  <a:schemeClr val="dk1"/>
                </a:solidFill>
                <a:latin typeface="Roboto"/>
                <a:ea typeface="Roboto"/>
                <a:cs typeface="Roboto"/>
                <a:sym typeface="Roboto"/>
              </a:defRPr>
            </a:lvl4pPr>
            <a:lvl5pPr marL="1828800" marR="0" lvl="4" indent="0" algn="l" rtl="0">
              <a:spcBef>
                <a:spcPts val="0"/>
              </a:spcBef>
              <a:buNone/>
              <a:defRPr sz="1200" b="0" i="0" u="none" strike="noStrike" cap="none">
                <a:solidFill>
                  <a:schemeClr val="dk1"/>
                </a:solidFill>
                <a:latin typeface="Roboto"/>
                <a:ea typeface="Roboto"/>
                <a:cs typeface="Roboto"/>
                <a:sym typeface="Roboto"/>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740854469"/>
      </p:ext>
    </p:extLst>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50" name="Shape 5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9047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12</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465797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13</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344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623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17572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r>
              <a:rPr kumimoji="1" lang="en-US" altLang="ja-JP"/>
              <a:t>CC0-1.0</a:t>
            </a:r>
            <a:r>
              <a:rPr kumimoji="1" lang="ja-JP" altLang="en-US"/>
              <a:t>（パブリックドメイン）</a:t>
            </a:r>
          </a:p>
        </p:txBody>
      </p:sp>
      <p:sp>
        <p:nvSpPr>
          <p:cNvPr id="5" name="スライド番号プレースホルダー 4"/>
          <p:cNvSpPr>
            <a:spLocks noGrp="1"/>
          </p:cNvSpPr>
          <p:nvPr>
            <p:ph type="sldNum" sz="quarter" idx="11"/>
          </p:nvPr>
        </p:nvSpPr>
        <p:spPr/>
        <p:txBody>
          <a:bodyPr/>
          <a:lstStyle/>
          <a:p>
            <a:fld id="{74B8D9F8-1998-4F95-8BD5-42202A1A6A39}" type="slidenum">
              <a:rPr kumimoji="1" lang="ja-JP" altLang="en-US" smtClean="0"/>
              <a:t>19</a:t>
            </a:fld>
            <a:endParaRPr kumimoji="1" lang="ja-JP" altLang="en-US"/>
          </a:p>
        </p:txBody>
      </p:sp>
    </p:spTree>
    <p:extLst>
      <p:ext uri="{BB962C8B-B14F-4D97-AF65-F5344CB8AC3E}">
        <p14:creationId xmlns:p14="http://schemas.microsoft.com/office/powerpoint/2010/main" val="2800621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20</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127180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21</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1970598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22</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5177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14981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876550" y="544513"/>
            <a:ext cx="3938588" cy="2727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969049" y="3497649"/>
            <a:ext cx="7752362" cy="286171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5489017" y="6903190"/>
            <a:ext cx="4199196" cy="364653"/>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23</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788917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24</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824183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Roboto"/>
                <a:ea typeface="Roboto"/>
                <a:cs typeface="Roboto"/>
                <a:sym typeface="Roboto"/>
              </a:rPr>
              <a:t>26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71960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55390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737685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285657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873297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9</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5999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10</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87393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285173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742950" y="1371600"/>
            <a:ext cx="8502650" cy="1927224"/>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Roboto"/>
              <a:buNone/>
              <a:defRPr sz="54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742950" y="3505200"/>
            <a:ext cx="6934199" cy="1752600"/>
          </a:xfrm>
          <a:prstGeom prst="rect">
            <a:avLst/>
          </a:prstGeom>
          <a:noFill/>
          <a:ln>
            <a:noFill/>
          </a:ln>
        </p:spPr>
        <p:txBody>
          <a:bodyPr lIns="91425" tIns="91425" rIns="91425" bIns="91425" anchor="t" anchorCtr="0"/>
          <a:lstStyle>
            <a:lvl1pPr marL="0" marR="0" lvl="0" indent="0" algn="l" rtl="0">
              <a:spcBef>
                <a:spcPts val="480"/>
              </a:spcBef>
              <a:buClr>
                <a:schemeClr val="accent1"/>
              </a:buClr>
              <a:buFont typeface="Arial"/>
              <a:buNone/>
              <a:defRPr sz="2400" b="0" i="0" u="none" strike="noStrike" cap="none">
                <a:solidFill>
                  <a:srgbClr val="55556F"/>
                </a:solidFill>
                <a:latin typeface="Roboto"/>
                <a:ea typeface="Roboto"/>
                <a:cs typeface="Roboto"/>
                <a:sym typeface="Roboto"/>
              </a:defRPr>
            </a:lvl1pPr>
            <a:lvl2pPr marL="457200" marR="0" lvl="1" indent="0" algn="ctr" rtl="0">
              <a:spcBef>
                <a:spcPts val="400"/>
              </a:spcBef>
              <a:buClr>
                <a:schemeClr val="accent1"/>
              </a:buClr>
              <a:buFont typeface="Arial"/>
              <a:buNone/>
              <a:defRPr sz="2000" b="0" i="0" u="none" strike="noStrike" cap="none">
                <a:solidFill>
                  <a:srgbClr val="8B8B8D"/>
                </a:solidFill>
                <a:latin typeface="Roboto"/>
                <a:ea typeface="Roboto"/>
                <a:cs typeface="Roboto"/>
                <a:sym typeface="Roboto"/>
              </a:defRPr>
            </a:lvl2pPr>
            <a:lvl3pPr marL="914400" marR="0" lvl="2" indent="0" algn="ctr" rtl="0">
              <a:spcBef>
                <a:spcPts val="360"/>
              </a:spcBef>
              <a:buClr>
                <a:schemeClr val="accent1"/>
              </a:buClr>
              <a:buFont typeface="Arial"/>
              <a:buNone/>
              <a:defRPr sz="1800" b="0" i="0" u="none" strike="noStrike" cap="none">
                <a:solidFill>
                  <a:srgbClr val="8B8B8D"/>
                </a:solidFill>
                <a:latin typeface="Roboto"/>
                <a:ea typeface="Roboto"/>
                <a:cs typeface="Roboto"/>
                <a:sym typeface="Roboto"/>
              </a:defRPr>
            </a:lvl3pPr>
            <a:lvl4pPr marL="1371600" marR="0" lvl="3" indent="0" algn="ctr" rtl="0">
              <a:spcBef>
                <a:spcPts val="320"/>
              </a:spcBef>
              <a:buClr>
                <a:schemeClr val="accent1"/>
              </a:buClr>
              <a:buFont typeface="Arial"/>
              <a:buNone/>
              <a:defRPr sz="1600" b="0" i="0" u="none" strike="noStrike" cap="none">
                <a:solidFill>
                  <a:srgbClr val="8B8B8D"/>
                </a:solidFill>
                <a:latin typeface="Roboto"/>
                <a:ea typeface="Roboto"/>
                <a:cs typeface="Roboto"/>
                <a:sym typeface="Roboto"/>
              </a:defRPr>
            </a:lvl4pPr>
            <a:lvl5pPr marL="1828800" marR="0" lvl="4" indent="0" algn="ctr" rtl="0">
              <a:spcBef>
                <a:spcPts val="280"/>
              </a:spcBef>
              <a:buClr>
                <a:schemeClr val="accent1"/>
              </a:buClr>
              <a:buFont typeface="Arial"/>
              <a:buNone/>
              <a:defRPr sz="1400" b="0" i="0" u="none" strike="noStrike" cap="none">
                <a:solidFill>
                  <a:srgbClr val="8B8B8D"/>
                </a:solidFill>
                <a:latin typeface="Roboto"/>
                <a:ea typeface="Roboto"/>
                <a:cs typeface="Roboto"/>
                <a:sym typeface="Roboto"/>
              </a:defRPr>
            </a:lvl5pPr>
            <a:lvl6pPr marL="2286000" marR="0" lvl="5"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6pPr>
            <a:lvl7pPr marL="2743200" marR="0" lvl="6"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7pPr>
            <a:lvl8pPr marL="3200400" marR="0" lvl="7"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8pPr>
            <a:lvl9pPr marL="3657600" marR="0" lvl="8"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9pPr>
          </a:lstStyle>
          <a:p>
            <a:endParaRPr/>
          </a:p>
        </p:txBody>
      </p:sp>
      <p:cxnSp>
        <p:nvCxnSpPr>
          <p:cNvPr id="19" name="Shape 19"/>
          <p:cNvCxnSpPr/>
          <p:nvPr/>
        </p:nvCxnSpPr>
        <p:spPr>
          <a:xfrm>
            <a:off x="742950" y="3398520"/>
            <a:ext cx="8502650" cy="1587"/>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1432" y="555077"/>
            <a:ext cx="949739" cy="52763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F7B7E8D-1B70-43E4-BCE9-D4790FA91F7D}"/>
              </a:ext>
            </a:extLst>
          </p:cNvPr>
          <p:cNvSpPr>
            <a:spLocks noGrp="1"/>
          </p:cNvSpPr>
          <p:nvPr>
            <p:ph type="dt" sz="half" idx="10"/>
          </p:nvPr>
        </p:nvSpPr>
        <p:spPr>
          <a:xfrm>
            <a:off x="681038" y="6356351"/>
            <a:ext cx="2228850" cy="365125"/>
          </a:xfrm>
          <a:prstGeom prst="rect">
            <a:avLst/>
          </a:prstGeom>
        </p:spPr>
        <p:txBody>
          <a:bodyPr/>
          <a:lstStyle/>
          <a:p>
            <a:fld id="{A46C9BDF-EE10-4A1B-A055-4C06D01C3193}" type="datetimeFigureOut">
              <a:rPr kumimoji="1" lang="ja-JP" altLang="en-US" smtClean="0"/>
              <a:t>2019/9/18</a:t>
            </a:fld>
            <a:endParaRPr kumimoji="1" lang="ja-JP" altLang="en-US"/>
          </a:p>
        </p:txBody>
      </p:sp>
      <p:sp>
        <p:nvSpPr>
          <p:cNvPr id="3" name="フッター プレースホルダー 2">
            <a:extLst>
              <a:ext uri="{FF2B5EF4-FFF2-40B4-BE49-F238E27FC236}">
                <a16:creationId xmlns:a16="http://schemas.microsoft.com/office/drawing/2014/main" id="{A7B3052E-5E29-4678-83FD-9363F23A7E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884DDC0-67B1-47B8-898F-87BC21A365B8}"/>
              </a:ext>
            </a:extLst>
          </p:cNvPr>
          <p:cNvSpPr>
            <a:spLocks noGrp="1"/>
          </p:cNvSpPr>
          <p:nvPr>
            <p:ph type="sldNum" sz="quarter" idx="12"/>
          </p:nvPr>
        </p:nvSpPr>
        <p:spPr/>
        <p:txBody>
          <a:bodyPr/>
          <a:lstStyle/>
          <a:p>
            <a:fld id="{545D4337-59E0-48FC-86FC-ADAEAB0EE879}" type="slidenum">
              <a:rPr kumimoji="1" lang="ja-JP" altLang="en-US" smtClean="0"/>
              <a:t>‹#›</a:t>
            </a:fld>
            <a:endParaRPr kumimoji="1" lang="ja-JP" altLang="en-US"/>
          </a:p>
        </p:txBody>
      </p:sp>
    </p:spTree>
    <p:extLst>
      <p:ext uri="{BB962C8B-B14F-4D97-AF65-F5344CB8AC3E}">
        <p14:creationId xmlns:p14="http://schemas.microsoft.com/office/powerpoint/2010/main" val="29258308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20786"/>
            <a:ext cx="9906000" cy="2286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1" name="Shape 11"/>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Shape 13"/>
          <p:cNvSpPr/>
          <p:nvPr/>
        </p:nvSpPr>
        <p:spPr>
          <a:xfrm>
            <a:off x="0" y="1"/>
            <a:ext cx="9906000" cy="36575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4" name="Shape 14"/>
          <p:cNvSpPr txBox="1">
            <a:spLocks noGrp="1"/>
          </p:cNvSpPr>
          <p:nvPr>
            <p:ph type="ftr" idx="11"/>
          </p:nvPr>
        </p:nvSpPr>
        <p:spPr>
          <a:xfrm>
            <a:off x="0" y="18289"/>
            <a:ext cx="9012307" cy="347471"/>
          </a:xfrm>
          <a:prstGeom prst="rect">
            <a:avLst/>
          </a:prstGeom>
          <a:noFill/>
          <a:ln>
            <a:noFill/>
          </a:ln>
        </p:spPr>
        <p:txBody>
          <a:bodyPr lIns="91425" tIns="91425" rIns="91425" bIns="91425" anchor="ctr" anchorCtr="0"/>
          <a:lstStyle>
            <a:lvl1pPr marL="0" marR="0" lvl="0" indent="0" algn="ctr" rtl="0">
              <a:spcBef>
                <a:spcPts val="0"/>
              </a:spcBef>
              <a:buNone/>
              <a:defRPr sz="1050" b="0" i="0" u="none" strike="noStrike" cap="none">
                <a:solidFill>
                  <a:srgbClr val="FFFFFF"/>
                </a:solidFill>
                <a:latin typeface="Roboto Condensed"/>
                <a:ea typeface="Roboto Condensed"/>
                <a:cs typeface="Roboto Condensed"/>
                <a:sym typeface="Roboto Condensed"/>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OpenChain Japan WG / Licensed under CC0 1.0</a:t>
            </a:r>
            <a:endParaRPr/>
          </a:p>
        </p:txBody>
      </p:sp>
      <p:sp>
        <p:nvSpPr>
          <p:cNvPr id="15" name="Shape 15"/>
          <p:cNvSpPr txBox="1">
            <a:spLocks noGrp="1"/>
          </p:cNvSpPr>
          <p:nvPr>
            <p:ph type="sldNum" idx="12"/>
          </p:nvPr>
        </p:nvSpPr>
        <p:spPr>
          <a:xfrm>
            <a:off x="9012307" y="18288"/>
            <a:ext cx="398392" cy="32918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1200" b="0" i="0" u="none" strike="noStrike" cap="none">
                <a:solidFill>
                  <a:srgbClr val="FFFFFF"/>
                </a:solidFill>
                <a:latin typeface="Roboto"/>
                <a:ea typeface="Roboto"/>
                <a:cs typeface="Roboto"/>
                <a:sym typeface="Roboto"/>
              </a:rPr>
              <a:t>‹#›</a:t>
            </a:fld>
            <a:endParaRPr lang="en-US" sz="1200" b="0" i="0" u="none" strike="noStrike" cap="none">
              <a:solidFill>
                <a:srgbClr val="FFFFFF"/>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openchain-japanwg.slack.com/" TargetMode="External"/><Relationship Id="rId4" Type="http://schemas.openxmlformats.org/officeDocument/2006/relationships/hyperlink" Target="https://github.com/OpenChain-Projec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openchainproject.org/spe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chainproject.org/conformance" TargetMode="External"/><Relationship Id="rId4" Type="http://schemas.openxmlformats.org/officeDocument/2006/relationships/hyperlink" Target="https://www.openchainproject.org/translation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2" name="サブタイトル 1"/>
          <p:cNvSpPr>
            <a:spLocks noGrp="1"/>
          </p:cNvSpPr>
          <p:nvPr>
            <p:ph type="subTitle" idx="1"/>
          </p:nvPr>
        </p:nvSpPr>
        <p:spPr>
          <a:xfrm>
            <a:off x="742950" y="3505200"/>
            <a:ext cx="8386514" cy="1752600"/>
          </a:xfrm>
        </p:spPr>
        <p:txBody>
          <a:bodyPr/>
          <a:lstStyle/>
          <a:p>
            <a:pPr algn="r"/>
            <a:r>
              <a:rPr kumimoji="1" lang="en-US" altLang="ja-JP" dirty="0">
                <a:latin typeface="+mn-ea"/>
                <a:ea typeface="+mn-ea"/>
              </a:rPr>
              <a:t>2019</a:t>
            </a:r>
            <a:r>
              <a:rPr kumimoji="1" lang="ja-JP" altLang="en-US" dirty="0">
                <a:latin typeface="+mn-ea"/>
                <a:ea typeface="+mn-ea"/>
              </a:rPr>
              <a:t>年</a:t>
            </a:r>
            <a:r>
              <a:rPr kumimoji="1" lang="en-US" altLang="ja-JP" dirty="0">
                <a:latin typeface="+mn-ea"/>
                <a:ea typeface="+mn-ea"/>
              </a:rPr>
              <a:t>9</a:t>
            </a:r>
            <a:r>
              <a:rPr kumimoji="1" lang="ja-JP" altLang="en-US" dirty="0">
                <a:latin typeface="+mn-ea"/>
                <a:ea typeface="+mn-ea"/>
              </a:rPr>
              <a:t>月</a:t>
            </a:r>
            <a:r>
              <a:rPr kumimoji="1" lang="en-US" altLang="ja-JP" dirty="0">
                <a:latin typeface="+mn-ea"/>
                <a:ea typeface="+mn-ea"/>
              </a:rPr>
              <a:t>19</a:t>
            </a:r>
            <a:r>
              <a:rPr kumimoji="1" lang="ja-JP" altLang="en-US" dirty="0">
                <a:latin typeface="+mn-ea"/>
                <a:ea typeface="+mn-ea"/>
              </a:rPr>
              <a:t>日</a:t>
            </a:r>
            <a:endParaRPr kumimoji="1" lang="en-US" altLang="ja-JP" dirty="0">
              <a:latin typeface="+mn-ea"/>
              <a:ea typeface="+mn-ea"/>
            </a:endParaRP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 y="874713"/>
            <a:ext cx="2628900" cy="1460500"/>
          </a:xfrm>
          <a:prstGeom prst="rect">
            <a:avLst/>
          </a:prstGeom>
        </p:spPr>
      </p:pic>
      <p:sp>
        <p:nvSpPr>
          <p:cNvPr id="10" name="Title 1"/>
          <p:cNvSpPr>
            <a:spLocks noGrp="1"/>
          </p:cNvSpPr>
          <p:nvPr>
            <p:ph type="ctrTitle"/>
          </p:nvPr>
        </p:nvSpPr>
        <p:spPr>
          <a:xfrm>
            <a:off x="776536" y="1371601"/>
            <a:ext cx="8575104" cy="1927225"/>
          </a:xfrm>
        </p:spPr>
        <p:txBody>
          <a:bodyPr/>
          <a:lstStyle/>
          <a:p>
            <a:r>
              <a:rPr lang="en-US" sz="4800" dirty="0">
                <a:solidFill>
                  <a:srgbClr val="E56B45"/>
                </a:solidFill>
              </a:rPr>
              <a:t>Japan WG</a:t>
            </a:r>
            <a:endParaRPr lang="en-US" sz="4800" dirty="0">
              <a:solidFill>
                <a:srgbClr val="E56B45"/>
              </a:solidFill>
              <a:latin typeface="+mj-ea"/>
              <a:ea typeface="+mj-ea"/>
            </a:endParaRPr>
          </a:p>
        </p:txBody>
      </p:sp>
      <p:sp>
        <p:nvSpPr>
          <p:cNvPr id="3" name="テキスト ボックス 2">
            <a:extLst>
              <a:ext uri="{FF2B5EF4-FFF2-40B4-BE49-F238E27FC236}">
                <a16:creationId xmlns:a16="http://schemas.microsoft.com/office/drawing/2014/main" id="{50CEDDFB-1409-4A37-BE62-60C08686E4CC}"/>
              </a:ext>
            </a:extLst>
          </p:cNvPr>
          <p:cNvSpPr txBox="1"/>
          <p:nvPr/>
        </p:nvSpPr>
        <p:spPr>
          <a:xfrm>
            <a:off x="5745088" y="6527700"/>
            <a:ext cx="4065537" cy="307777"/>
          </a:xfrm>
          <a:prstGeom prst="rect">
            <a:avLst/>
          </a:prstGeom>
          <a:noFill/>
        </p:spPr>
        <p:txBody>
          <a:bodyPr wrap="none" rtlCol="0">
            <a:spAutoFit/>
          </a:bodyPr>
          <a:lstStyle/>
          <a:p>
            <a:r>
              <a:rPr kumimoji="1" lang="en-US" altLang="ja-JP" dirty="0" err="1"/>
              <a:t>OpenChain</a:t>
            </a:r>
            <a:r>
              <a:rPr kumimoji="1" lang="en-US" altLang="ja-JP" dirty="0"/>
              <a:t> Japan WG / Licensed under CC0 1.0</a:t>
            </a:r>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ボード会議、委員会、ワークチーム</a:t>
            </a:r>
            <a:endParaRPr lang="en-US" sz="4000" b="0" i="0" u="none" strike="noStrike" cap="none" dirty="0">
              <a:solidFill>
                <a:srgbClr val="D2533C"/>
              </a:solidFill>
              <a:latin typeface="+mj-ea"/>
              <a:ea typeface="+mj-ea"/>
              <a:cs typeface="Roboto"/>
              <a:sym typeface="Roboto"/>
            </a:endParaRPr>
          </a:p>
        </p:txBody>
      </p:sp>
      <p:sp>
        <p:nvSpPr>
          <p:cNvPr id="4" name="正方形/長方形 3"/>
          <p:cNvSpPr/>
          <p:nvPr/>
        </p:nvSpPr>
        <p:spPr>
          <a:xfrm>
            <a:off x="2822810" y="1844824"/>
            <a:ext cx="2592288" cy="5760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Governing Board</a:t>
            </a:r>
            <a:endParaRPr kumimoji="1" lang="ja-JP" altLang="en-US" sz="2000" dirty="0">
              <a:solidFill>
                <a:schemeClr val="tx1"/>
              </a:solidFill>
            </a:endParaRPr>
          </a:p>
        </p:txBody>
      </p:sp>
      <p:sp>
        <p:nvSpPr>
          <p:cNvPr id="8" name="正方形/長方形 7"/>
          <p:cNvSpPr/>
          <p:nvPr/>
        </p:nvSpPr>
        <p:spPr>
          <a:xfrm>
            <a:off x="1238634" y="3572247"/>
            <a:ext cx="2592288" cy="5760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Steering Committee</a:t>
            </a:r>
            <a:endParaRPr kumimoji="1" lang="ja-JP" altLang="en-US" sz="2000" dirty="0">
              <a:solidFill>
                <a:schemeClr val="tx1"/>
              </a:solidFill>
            </a:endParaRPr>
          </a:p>
        </p:txBody>
      </p:sp>
      <p:sp>
        <p:nvSpPr>
          <p:cNvPr id="9" name="正方形/長方形 8"/>
          <p:cNvSpPr/>
          <p:nvPr/>
        </p:nvSpPr>
        <p:spPr>
          <a:xfrm>
            <a:off x="4406986" y="3572247"/>
            <a:ext cx="2592288" cy="5768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Outreach Committee</a:t>
            </a:r>
            <a:endParaRPr kumimoji="1" lang="ja-JP" altLang="en-US" sz="2000" dirty="0">
              <a:solidFill>
                <a:schemeClr val="tx1"/>
              </a:solidFill>
            </a:endParaRPr>
          </a:p>
        </p:txBody>
      </p:sp>
      <p:sp>
        <p:nvSpPr>
          <p:cNvPr id="10" name="正方形/長方形 9"/>
          <p:cNvSpPr/>
          <p:nvPr/>
        </p:nvSpPr>
        <p:spPr>
          <a:xfrm>
            <a:off x="86506" y="5100167"/>
            <a:ext cx="1744166" cy="69686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Specification </a:t>
            </a:r>
          </a:p>
          <a:p>
            <a:pPr algn="ctr"/>
            <a:r>
              <a:rPr kumimoji="1" lang="en-US" altLang="ja-JP" sz="2000" dirty="0">
                <a:solidFill>
                  <a:schemeClr val="tx1"/>
                </a:solidFill>
              </a:rPr>
              <a:t>Work Team</a:t>
            </a:r>
            <a:endParaRPr kumimoji="1" lang="ja-JP" altLang="en-US" sz="2000" dirty="0">
              <a:solidFill>
                <a:schemeClr val="tx1"/>
              </a:solidFill>
            </a:endParaRPr>
          </a:p>
        </p:txBody>
      </p:sp>
      <p:sp>
        <p:nvSpPr>
          <p:cNvPr id="11" name="正方形/長方形 10"/>
          <p:cNvSpPr/>
          <p:nvPr/>
        </p:nvSpPr>
        <p:spPr>
          <a:xfrm>
            <a:off x="2409503" y="5097860"/>
            <a:ext cx="1751409" cy="7014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Conformance </a:t>
            </a:r>
          </a:p>
          <a:p>
            <a:pPr algn="ctr"/>
            <a:r>
              <a:rPr kumimoji="1" lang="en-US" altLang="ja-JP" sz="2000" dirty="0">
                <a:solidFill>
                  <a:schemeClr val="tx1"/>
                </a:solidFill>
              </a:rPr>
              <a:t>Work Team</a:t>
            </a:r>
            <a:endParaRPr kumimoji="1" lang="ja-JP" altLang="en-US" sz="2000" dirty="0">
              <a:solidFill>
                <a:schemeClr val="tx1"/>
              </a:solidFill>
            </a:endParaRPr>
          </a:p>
        </p:txBody>
      </p:sp>
      <p:sp>
        <p:nvSpPr>
          <p:cNvPr id="12" name="正方形/長方形 11"/>
          <p:cNvSpPr/>
          <p:nvPr/>
        </p:nvSpPr>
        <p:spPr>
          <a:xfrm>
            <a:off x="4808985" y="5102399"/>
            <a:ext cx="1728192" cy="7014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Curriculum </a:t>
            </a:r>
          </a:p>
          <a:p>
            <a:pPr algn="ctr"/>
            <a:r>
              <a:rPr kumimoji="1" lang="en-US" altLang="ja-JP" sz="2000" dirty="0">
                <a:solidFill>
                  <a:schemeClr val="tx1"/>
                </a:solidFill>
              </a:rPr>
              <a:t>Work Team</a:t>
            </a:r>
            <a:endParaRPr kumimoji="1" lang="ja-JP" altLang="en-US" sz="2000" dirty="0">
              <a:solidFill>
                <a:schemeClr val="tx1"/>
              </a:solidFill>
            </a:endParaRPr>
          </a:p>
        </p:txBody>
      </p:sp>
      <p:sp>
        <p:nvSpPr>
          <p:cNvPr id="5" name="テキスト ボックス 4"/>
          <p:cNvSpPr txBox="1"/>
          <p:nvPr/>
        </p:nvSpPr>
        <p:spPr>
          <a:xfrm>
            <a:off x="4248786" y="2420888"/>
            <a:ext cx="5134739" cy="369332"/>
          </a:xfrm>
          <a:prstGeom prst="rect">
            <a:avLst/>
          </a:prstGeom>
          <a:noFill/>
        </p:spPr>
        <p:txBody>
          <a:bodyPr wrap="none" rtlCol="0">
            <a:spAutoFit/>
          </a:bodyPr>
          <a:lstStyle/>
          <a:p>
            <a:r>
              <a:rPr kumimoji="1" lang="en-US" altLang="ja-JP" sz="1800" dirty="0"/>
              <a:t>Governing Board Chair: David Marr (Qualcomm)</a:t>
            </a:r>
            <a:endParaRPr kumimoji="1" lang="ja-JP" altLang="en-US" sz="1800" dirty="0"/>
          </a:p>
        </p:txBody>
      </p:sp>
      <p:cxnSp>
        <p:nvCxnSpPr>
          <p:cNvPr id="21" name="直線コネクタ 20"/>
          <p:cNvCxnSpPr>
            <a:cxnSpLocks/>
          </p:cNvCxnSpPr>
          <p:nvPr/>
        </p:nvCxnSpPr>
        <p:spPr>
          <a:xfrm>
            <a:off x="958589" y="4761559"/>
            <a:ext cx="7090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cxnSpLocks/>
            <a:stCxn id="8" idx="2"/>
          </p:cNvCxnSpPr>
          <p:nvPr/>
        </p:nvCxnSpPr>
        <p:spPr>
          <a:xfrm>
            <a:off x="2534778" y="4148311"/>
            <a:ext cx="0" cy="6132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958589" y="4743749"/>
            <a:ext cx="1" cy="3600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8060307" y="4738341"/>
            <a:ext cx="0" cy="3600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289150" y="4738341"/>
            <a:ext cx="0" cy="355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a:stCxn id="8" idx="0"/>
          </p:cNvCxnSpPr>
          <p:nvPr/>
        </p:nvCxnSpPr>
        <p:spPr>
          <a:xfrm flipV="1">
            <a:off x="2534778" y="3211438"/>
            <a:ext cx="0" cy="360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stCxn id="9" idx="0"/>
          </p:cNvCxnSpPr>
          <p:nvPr/>
        </p:nvCxnSpPr>
        <p:spPr>
          <a:xfrm flipV="1">
            <a:off x="5703130" y="3211438"/>
            <a:ext cx="0" cy="360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2534778" y="3211438"/>
            <a:ext cx="31683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a:stCxn id="4" idx="2"/>
          </p:cNvCxnSpPr>
          <p:nvPr/>
        </p:nvCxnSpPr>
        <p:spPr>
          <a:xfrm>
            <a:off x="4118954" y="2420888"/>
            <a:ext cx="0" cy="790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a:off x="1696702" y="2680748"/>
            <a:ext cx="1736373" cy="369332"/>
          </a:xfrm>
          <a:prstGeom prst="rect">
            <a:avLst/>
          </a:prstGeom>
          <a:noFill/>
        </p:spPr>
        <p:txBody>
          <a:bodyPr wrap="none" rtlCol="0">
            <a:spAutoFit/>
          </a:bodyPr>
          <a:lstStyle/>
          <a:p>
            <a:r>
              <a:rPr kumimoji="1" lang="en-US" altLang="ja-JP" sz="1800" dirty="0"/>
              <a:t>Representative</a:t>
            </a:r>
          </a:p>
        </p:txBody>
      </p:sp>
      <p:sp>
        <p:nvSpPr>
          <p:cNvPr id="78" name="角丸四角形 77"/>
          <p:cNvSpPr/>
          <p:nvPr/>
        </p:nvSpPr>
        <p:spPr>
          <a:xfrm>
            <a:off x="56456" y="2001416"/>
            <a:ext cx="1742911" cy="6968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Platinum Member</a:t>
            </a:r>
            <a:endParaRPr kumimoji="1" lang="ja-JP" altLang="en-US" sz="1800" dirty="0">
              <a:solidFill>
                <a:schemeClr val="tx1"/>
              </a:solidFill>
            </a:endParaRPr>
          </a:p>
        </p:txBody>
      </p:sp>
      <p:cxnSp>
        <p:nvCxnSpPr>
          <p:cNvPr id="80" name="直線矢印コネクタ 79"/>
          <p:cNvCxnSpPr>
            <a:cxnSpLocks/>
            <a:stCxn id="78" idx="3"/>
            <a:endCxn id="4" idx="1"/>
          </p:cNvCxnSpPr>
          <p:nvPr/>
        </p:nvCxnSpPr>
        <p:spPr>
          <a:xfrm flipV="1">
            <a:off x="1799367" y="2132856"/>
            <a:ext cx="1023443" cy="216992"/>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cxnSpLocks/>
            <a:stCxn id="78" idx="3"/>
          </p:cNvCxnSpPr>
          <p:nvPr/>
        </p:nvCxnSpPr>
        <p:spPr>
          <a:xfrm>
            <a:off x="1799367" y="2349848"/>
            <a:ext cx="375371" cy="1222399"/>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cxnSpLocks/>
            <a:stCxn id="78" idx="3"/>
          </p:cNvCxnSpPr>
          <p:nvPr/>
        </p:nvCxnSpPr>
        <p:spPr>
          <a:xfrm>
            <a:off x="1799367" y="2349848"/>
            <a:ext cx="2607619" cy="1222399"/>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5" name="テキスト ボックス 94"/>
          <p:cNvSpPr txBox="1"/>
          <p:nvPr/>
        </p:nvSpPr>
        <p:spPr>
          <a:xfrm>
            <a:off x="5415098" y="1916832"/>
            <a:ext cx="3826689" cy="369332"/>
          </a:xfrm>
          <a:prstGeom prst="rect">
            <a:avLst/>
          </a:prstGeom>
          <a:noFill/>
        </p:spPr>
        <p:txBody>
          <a:bodyPr wrap="none" rtlCol="0">
            <a:spAutoFit/>
          </a:bodyPr>
          <a:lstStyle/>
          <a:p>
            <a:r>
              <a:rPr lang="en-US" altLang="ja-JP" sz="1800" dirty="0">
                <a:solidFill>
                  <a:schemeClr val="tx1"/>
                </a:solidFill>
              </a:rPr>
              <a:t>General Manager:</a:t>
            </a:r>
            <a:r>
              <a:rPr lang="ja-JP" altLang="en-US" sz="1800" dirty="0">
                <a:solidFill>
                  <a:schemeClr val="tx1"/>
                </a:solidFill>
              </a:rPr>
              <a:t> </a:t>
            </a:r>
            <a:r>
              <a:rPr lang="en-US" altLang="ja-JP" sz="1800" dirty="0">
                <a:solidFill>
                  <a:schemeClr val="tx1"/>
                </a:solidFill>
              </a:rPr>
              <a:t>Shane Coughlan</a:t>
            </a:r>
            <a:endParaRPr kumimoji="1" lang="ja-JP" altLang="en-US" sz="1800" dirty="0">
              <a:solidFill>
                <a:schemeClr val="tx1"/>
              </a:solidFill>
            </a:endParaRPr>
          </a:p>
        </p:txBody>
      </p:sp>
      <p:sp>
        <p:nvSpPr>
          <p:cNvPr id="26" name="正方形/長方形 25"/>
          <p:cNvSpPr/>
          <p:nvPr/>
        </p:nvSpPr>
        <p:spPr>
          <a:xfrm>
            <a:off x="7185248" y="5103788"/>
            <a:ext cx="1728192" cy="7014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Onboarding </a:t>
            </a:r>
          </a:p>
          <a:p>
            <a:pPr algn="ctr"/>
            <a:r>
              <a:rPr kumimoji="1" lang="en-US" altLang="ja-JP" sz="2000" dirty="0">
                <a:solidFill>
                  <a:schemeClr val="tx1"/>
                </a:solidFill>
              </a:rPr>
              <a:t>Work Team</a:t>
            </a:r>
            <a:endParaRPr kumimoji="1" lang="ja-JP" altLang="en-US" sz="2000" dirty="0">
              <a:solidFill>
                <a:schemeClr val="tx1"/>
              </a:solidFill>
            </a:endParaRPr>
          </a:p>
        </p:txBody>
      </p:sp>
      <p:cxnSp>
        <p:nvCxnSpPr>
          <p:cNvPr id="30" name="直線コネクタ 29"/>
          <p:cNvCxnSpPr/>
          <p:nvPr/>
        </p:nvCxnSpPr>
        <p:spPr>
          <a:xfrm flipV="1">
            <a:off x="5673081" y="4761559"/>
            <a:ext cx="0" cy="355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6999274" y="2843934"/>
            <a:ext cx="2753012" cy="1323439"/>
          </a:xfrm>
          <a:prstGeom prst="rect">
            <a:avLst/>
          </a:prstGeom>
        </p:spPr>
        <p:txBody>
          <a:bodyPr wrap="square">
            <a:spAutoFit/>
          </a:bodyPr>
          <a:lstStyle/>
          <a:p>
            <a:r>
              <a:rPr lang="en-US" altLang="ja-JP" sz="20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General Manager</a:t>
            </a:r>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Shane</a:t>
            </a:r>
            <a:r>
              <a:rPr lang="ja-JP" altLang="en-US" sz="20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さんの</a:t>
            </a:r>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もとで</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運営されています</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テキスト ボックス 31">
            <a:extLst>
              <a:ext uri="{FF2B5EF4-FFF2-40B4-BE49-F238E27FC236}">
                <a16:creationId xmlns:a16="http://schemas.microsoft.com/office/drawing/2014/main" id="{CE5B9E51-DBE6-402C-A9A7-3EC6DBA85495}"/>
              </a:ext>
            </a:extLst>
          </p:cNvPr>
          <p:cNvSpPr txBox="1"/>
          <p:nvPr/>
        </p:nvSpPr>
        <p:spPr>
          <a:xfrm>
            <a:off x="306727" y="5793662"/>
            <a:ext cx="1159292" cy="646331"/>
          </a:xfrm>
          <a:prstGeom prst="rect">
            <a:avLst/>
          </a:prstGeom>
          <a:noFill/>
        </p:spPr>
        <p:txBody>
          <a:bodyPr wrap="none" rtlCol="0">
            <a:spAutoFit/>
          </a:bodyPr>
          <a:lstStyle/>
          <a:p>
            <a:r>
              <a:rPr kumimoji="1" lang="en-US" altLang="ja-JP" sz="1800" dirty="0"/>
              <a:t>Chair: </a:t>
            </a:r>
          </a:p>
          <a:p>
            <a:r>
              <a:rPr kumimoji="1" lang="en-US" altLang="ja-JP" sz="1800" dirty="0"/>
              <a:t>Mark </a:t>
            </a:r>
            <a:r>
              <a:rPr kumimoji="1" lang="en-US" altLang="ja-JP" sz="1800" dirty="0" err="1"/>
              <a:t>Gisi</a:t>
            </a:r>
            <a:endParaRPr kumimoji="1" lang="ja-JP" altLang="en-US" sz="1800" dirty="0"/>
          </a:p>
        </p:txBody>
      </p:sp>
      <p:sp>
        <p:nvSpPr>
          <p:cNvPr id="33" name="テキスト ボックス 32">
            <a:extLst>
              <a:ext uri="{FF2B5EF4-FFF2-40B4-BE49-F238E27FC236}">
                <a16:creationId xmlns:a16="http://schemas.microsoft.com/office/drawing/2014/main" id="{95F4ED71-409B-4D9A-9689-A93981A942A0}"/>
              </a:ext>
            </a:extLst>
          </p:cNvPr>
          <p:cNvSpPr txBox="1"/>
          <p:nvPr/>
        </p:nvSpPr>
        <p:spPr>
          <a:xfrm>
            <a:off x="2409503" y="5793661"/>
            <a:ext cx="2133918" cy="646331"/>
          </a:xfrm>
          <a:prstGeom prst="rect">
            <a:avLst/>
          </a:prstGeom>
          <a:noFill/>
        </p:spPr>
        <p:txBody>
          <a:bodyPr wrap="none" rtlCol="0">
            <a:spAutoFit/>
          </a:bodyPr>
          <a:lstStyle/>
          <a:p>
            <a:r>
              <a:rPr kumimoji="1" lang="en-US" altLang="ja-JP" sz="1800" dirty="0"/>
              <a:t>Chair: </a:t>
            </a:r>
          </a:p>
          <a:p>
            <a:r>
              <a:rPr kumimoji="1" lang="en-US" altLang="ja-JP" sz="1800" dirty="0"/>
              <a:t>Miriam </a:t>
            </a:r>
            <a:r>
              <a:rPr kumimoji="1" lang="en-US" altLang="ja-JP" sz="1800" dirty="0" err="1"/>
              <a:t>Ballhausen</a:t>
            </a:r>
            <a:endParaRPr kumimoji="1" lang="ja-JP" altLang="en-US" sz="1800" dirty="0"/>
          </a:p>
        </p:txBody>
      </p:sp>
      <p:sp>
        <p:nvSpPr>
          <p:cNvPr id="34" name="テキスト ボックス 33">
            <a:extLst>
              <a:ext uri="{FF2B5EF4-FFF2-40B4-BE49-F238E27FC236}">
                <a16:creationId xmlns:a16="http://schemas.microsoft.com/office/drawing/2014/main" id="{C24F9C38-4CD8-4472-811F-B96820A7B5E0}"/>
              </a:ext>
            </a:extLst>
          </p:cNvPr>
          <p:cNvSpPr txBox="1"/>
          <p:nvPr/>
        </p:nvSpPr>
        <p:spPr>
          <a:xfrm>
            <a:off x="4854959" y="5792449"/>
            <a:ext cx="1697901" cy="646331"/>
          </a:xfrm>
          <a:prstGeom prst="rect">
            <a:avLst/>
          </a:prstGeom>
          <a:noFill/>
        </p:spPr>
        <p:txBody>
          <a:bodyPr wrap="none" rtlCol="0">
            <a:spAutoFit/>
          </a:bodyPr>
          <a:lstStyle/>
          <a:p>
            <a:r>
              <a:rPr kumimoji="1" lang="en-US" altLang="ja-JP" sz="1800" dirty="0"/>
              <a:t>Chair: </a:t>
            </a:r>
          </a:p>
          <a:p>
            <a:r>
              <a:rPr kumimoji="1" lang="en-US" altLang="ja-JP" sz="1800" dirty="0" err="1"/>
              <a:t>Alexios</a:t>
            </a:r>
            <a:r>
              <a:rPr kumimoji="1" lang="en-US" altLang="ja-JP" sz="1800" dirty="0"/>
              <a:t> </a:t>
            </a:r>
            <a:r>
              <a:rPr kumimoji="1" lang="en-US" altLang="ja-JP" sz="1800" dirty="0" err="1"/>
              <a:t>Zavras</a:t>
            </a:r>
            <a:endParaRPr kumimoji="1" lang="ja-JP" altLang="en-US" sz="1800" dirty="0"/>
          </a:p>
        </p:txBody>
      </p:sp>
      <p:sp>
        <p:nvSpPr>
          <p:cNvPr id="35" name="テキスト ボックス 34">
            <a:extLst>
              <a:ext uri="{FF2B5EF4-FFF2-40B4-BE49-F238E27FC236}">
                <a16:creationId xmlns:a16="http://schemas.microsoft.com/office/drawing/2014/main" id="{68F21AB3-3473-4AD0-9447-48CBDB9885D9}"/>
              </a:ext>
            </a:extLst>
          </p:cNvPr>
          <p:cNvSpPr txBox="1"/>
          <p:nvPr/>
        </p:nvSpPr>
        <p:spPr>
          <a:xfrm>
            <a:off x="7228494" y="5792449"/>
            <a:ext cx="1903085" cy="646331"/>
          </a:xfrm>
          <a:prstGeom prst="rect">
            <a:avLst/>
          </a:prstGeom>
          <a:noFill/>
        </p:spPr>
        <p:txBody>
          <a:bodyPr wrap="none" rtlCol="0">
            <a:spAutoFit/>
          </a:bodyPr>
          <a:lstStyle/>
          <a:p>
            <a:r>
              <a:rPr kumimoji="1" lang="en-US" altLang="ja-JP" sz="1800" dirty="0"/>
              <a:t>Chair: </a:t>
            </a:r>
          </a:p>
          <a:p>
            <a:r>
              <a:rPr kumimoji="1" lang="en-US" altLang="ja-JP" sz="1800" dirty="0"/>
              <a:t>Nathan </a:t>
            </a:r>
            <a:r>
              <a:rPr kumimoji="1" lang="en-US" altLang="ja-JP" sz="1800" dirty="0" err="1"/>
              <a:t>Kumagai</a:t>
            </a:r>
            <a:endParaRPr kumimoji="1" lang="ja-JP" altLang="en-US" sz="1800" dirty="0"/>
          </a:p>
        </p:txBody>
      </p:sp>
    </p:spTree>
    <p:extLst>
      <p:ext uri="{BB962C8B-B14F-4D97-AF65-F5344CB8AC3E}">
        <p14:creationId xmlns:p14="http://schemas.microsoft.com/office/powerpoint/2010/main" val="1705440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ctr"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1222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設立</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344488" y="1412776"/>
            <a:ext cx="9433047"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2017</a:t>
            </a:r>
            <a:r>
              <a:rPr lang="ja-JP" altLang="en-US" dirty="0">
                <a:latin typeface="+mn-ea"/>
                <a:ea typeface="+mn-ea"/>
              </a:rPr>
              <a:t>年</a:t>
            </a:r>
            <a:r>
              <a:rPr lang="en-US" altLang="ja-JP" dirty="0">
                <a:latin typeface="+mn-ea"/>
                <a:ea typeface="+mn-ea"/>
              </a:rPr>
              <a:t>8</a:t>
            </a:r>
            <a:r>
              <a:rPr lang="ja-JP" altLang="en-US" dirty="0">
                <a:latin typeface="+mn-ea"/>
                <a:ea typeface="+mn-ea"/>
              </a:rPr>
              <a:t>月以降、トヨタ、日立、ソニーの日本企業が</a:t>
            </a:r>
            <a:r>
              <a:rPr lang="en-US" altLang="ja-JP" dirty="0" err="1">
                <a:latin typeface="+mn-ea"/>
                <a:ea typeface="+mn-ea"/>
              </a:rPr>
              <a:t>OpenChain</a:t>
            </a:r>
            <a:r>
              <a:rPr lang="ja-JP" altLang="en-US" dirty="0">
                <a:latin typeface="+mn-ea"/>
                <a:ea typeface="+mn-ea"/>
              </a:rPr>
              <a:t>に加盟。</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indent="-342900">
              <a:buFont typeface="Wingdings" pitchFamily="2" charset="2"/>
              <a:buChar char="u"/>
            </a:pPr>
            <a:r>
              <a:rPr lang="en-US" altLang="ja-JP" dirty="0" err="1">
                <a:latin typeface="+mn-ea"/>
                <a:ea typeface="+mn-ea"/>
              </a:rPr>
              <a:t>OpenChain</a:t>
            </a:r>
            <a:r>
              <a:rPr lang="ja-JP" altLang="en-US" dirty="0">
                <a:latin typeface="+mn-ea"/>
                <a:ea typeface="+mn-ea"/>
              </a:rPr>
              <a:t>の枠組みを使って面白いことしたいよね。</a:t>
            </a:r>
            <a:endParaRPr lang="en-US" altLang="ja-JP" dirty="0">
              <a:latin typeface="+mj-ea"/>
            </a:endParaRPr>
          </a:p>
          <a:p>
            <a:pPr marL="361950" lvl="0" indent="-161925">
              <a:buFont typeface="Arial" pitchFamily="34" charset="0"/>
              <a:buChar char="•"/>
            </a:pPr>
            <a:r>
              <a:rPr lang="ja-JP" altLang="en-US" dirty="0">
                <a:latin typeface="+mn-ea"/>
                <a:ea typeface="+mn-ea"/>
              </a:rPr>
              <a:t>日本でコンプライアンスの意識を高めよう！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日本からアジアに向かってコンプライアンスの意識を高めよう！</a:t>
            </a:r>
          </a:p>
          <a:p>
            <a:pPr marL="361950" lvl="0" indent="-161925">
              <a:buFont typeface="Arial" pitchFamily="34" charset="0"/>
              <a:buChar char="•"/>
            </a:pPr>
            <a:r>
              <a:rPr lang="ja-JP" altLang="en-US" dirty="0">
                <a:latin typeface="+mn-ea"/>
                <a:ea typeface="+mn-ea"/>
              </a:rPr>
              <a:t>コンプライアンスに対する課題に関して情報交換しよう！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日本語で議論が出来る場を設けよう！</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lvl="0" indent="-342900">
              <a:buFont typeface="Wingdings" pitchFamily="2" charset="2"/>
              <a:buChar char="u"/>
            </a:pPr>
            <a:r>
              <a:rPr lang="ja-JP" altLang="en-US" dirty="0">
                <a:latin typeface="+mn-ea"/>
                <a:ea typeface="+mn-ea"/>
              </a:rPr>
              <a:t>仲間作りが必要だよね！？</a:t>
            </a:r>
            <a:endParaRPr lang="en-US" altLang="ja-JP" dirty="0">
              <a:latin typeface="+mn-ea"/>
              <a:ea typeface="+mn-ea"/>
            </a:endParaRPr>
          </a:p>
          <a:p>
            <a:pPr marL="361950" lvl="0" indent="-161925">
              <a:buFont typeface="Arial" pitchFamily="34" charset="0"/>
              <a:buChar char="•"/>
            </a:pPr>
            <a:r>
              <a:rPr lang="ja-JP" altLang="en-US" dirty="0">
                <a:latin typeface="+mn-ea"/>
                <a:ea typeface="+mn-ea"/>
              </a:rPr>
              <a:t>コミュニティを作ろう！</a:t>
            </a:r>
            <a:endParaRPr lang="en-US" altLang="ja-JP" dirty="0">
              <a:latin typeface="+mn-ea"/>
              <a:ea typeface="+mn-ea"/>
            </a:endParaRPr>
          </a:p>
        </p:txBody>
      </p:sp>
      <p:sp>
        <p:nvSpPr>
          <p:cNvPr id="4" name="正方形/長方形 3"/>
          <p:cNvSpPr/>
          <p:nvPr/>
        </p:nvSpPr>
        <p:spPr>
          <a:xfrm>
            <a:off x="272480" y="5589240"/>
            <a:ext cx="9433048" cy="936104"/>
          </a:xfrm>
          <a:prstGeom prst="rect">
            <a:avLst/>
          </a:prstGeom>
          <a:ln w="28575">
            <a:solidFill>
              <a:srgbClr val="7030A0"/>
            </a:solidFill>
          </a:ln>
        </p:spPr>
        <p:txBody>
          <a:bodyPr wrap="square" anchor="ctr">
            <a:noAutofit/>
          </a:bodyPr>
          <a:lstStyle/>
          <a:p>
            <a:pPr algn="ct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は、日本企業同士の、日本語によるコミュニティです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69326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Japan WG</a:t>
            </a:r>
            <a:r>
              <a:rPr lang="ja-JP" altLang="en-US" sz="4000" b="0" i="0" u="none" strike="noStrike" cap="none" dirty="0">
                <a:solidFill>
                  <a:srgbClr val="D2533C"/>
                </a:solidFill>
                <a:latin typeface="+mj-ea"/>
                <a:ea typeface="+mj-ea"/>
                <a:cs typeface="Roboto"/>
                <a:sym typeface="Roboto"/>
              </a:rPr>
              <a:t> 会合</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sz="2000" dirty="0">
                <a:latin typeface="+mn-ea"/>
                <a:ea typeface="+mn-ea"/>
              </a:rPr>
              <a:t>第</a:t>
            </a:r>
            <a:r>
              <a:rPr lang="en-US" altLang="ja-JP" sz="2000" dirty="0">
                <a:latin typeface="+mn-ea"/>
                <a:ea typeface="+mn-ea"/>
              </a:rPr>
              <a:t>1</a:t>
            </a:r>
            <a:r>
              <a:rPr lang="ja-JP" altLang="en-US" sz="2000" dirty="0">
                <a:latin typeface="+mn-ea"/>
                <a:ea typeface="+mn-ea"/>
              </a:rPr>
              <a:t>回 会合 </a:t>
            </a:r>
            <a:r>
              <a:rPr lang="en-US" altLang="ja-JP" sz="2000" dirty="0">
                <a:latin typeface="+mn-ea"/>
                <a:ea typeface="+mn-ea"/>
              </a:rPr>
              <a:t>2017/12/27 @</a:t>
            </a:r>
            <a:r>
              <a:rPr lang="ja-JP" altLang="en-US" sz="2000" dirty="0">
                <a:latin typeface="+mn-ea"/>
                <a:ea typeface="+mn-ea"/>
              </a:rPr>
              <a:t>ソニー本社 クリエイティブラウンジ</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2</a:t>
            </a:r>
            <a:r>
              <a:rPr lang="ja-JP" altLang="en-US" sz="2000" dirty="0">
                <a:latin typeface="+mn-ea"/>
                <a:ea typeface="+mn-ea"/>
              </a:rPr>
              <a:t>回 会合 </a:t>
            </a:r>
            <a:r>
              <a:rPr lang="en-US" altLang="ja-JP" sz="2000" dirty="0">
                <a:latin typeface="+mn-ea"/>
                <a:ea typeface="+mn-ea"/>
              </a:rPr>
              <a:t>2018/2/22 @</a:t>
            </a:r>
            <a:r>
              <a:rPr lang="ja-JP" altLang="en-US" sz="2000" dirty="0">
                <a:latin typeface="+mn-ea"/>
                <a:ea typeface="+mn-ea"/>
              </a:rPr>
              <a:t>日立 </a:t>
            </a:r>
            <a:r>
              <a:rPr lang="en-US" altLang="ja-JP" sz="2000" dirty="0">
                <a:latin typeface="+mn-ea"/>
                <a:ea typeface="+mn-ea"/>
              </a:rPr>
              <a:t>(</a:t>
            </a:r>
            <a:r>
              <a:rPr lang="ja-JP" altLang="en-US" sz="2000" dirty="0">
                <a:latin typeface="+mn-ea"/>
                <a:ea typeface="+mn-ea"/>
              </a:rPr>
              <a:t>品川オフィス</a:t>
            </a:r>
            <a:r>
              <a:rPr lang="en-US" altLang="ja-JP" sz="2000" dirty="0">
                <a:latin typeface="+mn-ea"/>
                <a:ea typeface="+mn-ea"/>
              </a:rPr>
              <a:t>)</a:t>
            </a:r>
            <a:r>
              <a:rPr lang="ja-JP" altLang="en-US" sz="2000" dirty="0">
                <a:latin typeface="+mn-ea"/>
                <a:ea typeface="+mn-ea"/>
              </a:rPr>
              <a:t> </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3</a:t>
            </a:r>
            <a:r>
              <a:rPr lang="ja-JP" altLang="en-US" sz="2000" dirty="0">
                <a:latin typeface="+mn-ea"/>
                <a:ea typeface="+mn-ea"/>
              </a:rPr>
              <a:t>回 会合 </a:t>
            </a:r>
            <a:r>
              <a:rPr lang="en-US" altLang="ja-JP" sz="2000" dirty="0">
                <a:latin typeface="+mn-ea"/>
                <a:ea typeface="+mn-ea"/>
              </a:rPr>
              <a:t>2018/4/19 @Panasonic (Wonder Lab Osaka)</a:t>
            </a:r>
          </a:p>
          <a:p>
            <a:pPr marL="342900" indent="-342900">
              <a:buFont typeface="Wingdings" pitchFamily="2" charset="2"/>
              <a:buChar char="u"/>
            </a:pPr>
            <a:r>
              <a:rPr lang="en-US" altLang="ja-JP" sz="2000" dirty="0">
                <a:latin typeface="+mn-ea"/>
                <a:ea typeface="+mn-ea"/>
              </a:rPr>
              <a:t>Ad hoc</a:t>
            </a:r>
            <a:r>
              <a:rPr lang="ja-JP" altLang="en-US" sz="2000" dirty="0">
                <a:latin typeface="+mn-ea"/>
                <a:ea typeface="+mn-ea"/>
              </a:rPr>
              <a:t>会合 </a:t>
            </a:r>
            <a:r>
              <a:rPr lang="en-US" altLang="ja-JP" sz="2000" dirty="0">
                <a:latin typeface="+mn-ea"/>
                <a:ea typeface="+mn-ea"/>
              </a:rPr>
              <a:t>2018/6/8</a:t>
            </a:r>
            <a:r>
              <a:rPr lang="en-US" altLang="ja-JP" sz="2000" dirty="0">
                <a:latin typeface="+mn-ea"/>
              </a:rPr>
              <a:t> @</a:t>
            </a:r>
            <a:r>
              <a:rPr lang="ja-JP" altLang="en-US" sz="2000" dirty="0">
                <a:latin typeface="+mn-ea"/>
                <a:ea typeface="+mn-ea"/>
              </a:rPr>
              <a:t>ソニー本社 クリエイティブラウンジ</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4</a:t>
            </a:r>
            <a:r>
              <a:rPr lang="ja-JP" altLang="en-US" sz="2000" dirty="0">
                <a:latin typeface="+mn-ea"/>
                <a:ea typeface="+mn-ea"/>
              </a:rPr>
              <a:t>回 会合 </a:t>
            </a:r>
            <a:r>
              <a:rPr lang="en-US" altLang="ja-JP" sz="2000" dirty="0">
                <a:latin typeface="+mn-ea"/>
                <a:ea typeface="+mn-ea"/>
              </a:rPr>
              <a:t>2018/6/13</a:t>
            </a:r>
            <a:r>
              <a:rPr lang="en-US" altLang="ja-JP" sz="2000" dirty="0">
                <a:latin typeface="+mn-ea"/>
              </a:rPr>
              <a:t> @</a:t>
            </a:r>
            <a:r>
              <a:rPr lang="ja-JP" altLang="en-US" sz="2000" dirty="0">
                <a:latin typeface="+mn-ea"/>
                <a:ea typeface="+mn-ea"/>
              </a:rPr>
              <a:t>トヨタ自動車名古屋オフィス</a:t>
            </a:r>
            <a:endParaRPr lang="en-US" altLang="ja-JP" sz="2000" dirty="0">
              <a:latin typeface="+mn-ea"/>
              <a:ea typeface="+mn-ea"/>
            </a:endParaRPr>
          </a:p>
          <a:p>
            <a:pPr marL="342900" indent="-342900">
              <a:buFont typeface="Wingdings" pitchFamily="2" charset="2"/>
              <a:buChar char="u"/>
            </a:pPr>
            <a:r>
              <a:rPr lang="zh-TW" altLang="en-US" sz="2000" dirty="0">
                <a:latin typeface="ＭＳ Ｐゴシック" panose="020B0600070205080204" pitchFamily="50" charset="-128"/>
                <a:ea typeface="ＭＳ Ｐゴシック" panose="020B0600070205080204" pitchFamily="50" charset="-128"/>
              </a:rPr>
              <a:t>第</a:t>
            </a:r>
            <a:r>
              <a:rPr lang="en-US" altLang="zh-TW" sz="2000" dirty="0">
                <a:latin typeface="ＭＳ Ｐゴシック" panose="020B0600070205080204" pitchFamily="50" charset="-128"/>
                <a:ea typeface="ＭＳ Ｐゴシック" panose="020B0600070205080204" pitchFamily="50" charset="-128"/>
              </a:rPr>
              <a:t>5</a:t>
            </a:r>
            <a:r>
              <a:rPr lang="zh-TW" altLang="en-US" sz="2000" dirty="0">
                <a:latin typeface="ＭＳ Ｐゴシック" panose="020B0600070205080204" pitchFamily="50" charset="-128"/>
                <a:ea typeface="ＭＳ Ｐゴシック" panose="020B0600070205080204" pitchFamily="50" charset="-128"/>
              </a:rPr>
              <a:t>回 会合 </a:t>
            </a:r>
            <a:r>
              <a:rPr lang="en-US" altLang="zh-TW" sz="2000" dirty="0">
                <a:latin typeface="ＭＳ Ｐゴシック" panose="020B0600070205080204" pitchFamily="50" charset="-128"/>
                <a:ea typeface="ＭＳ Ｐゴシック" panose="020B0600070205080204" pitchFamily="50" charset="-128"/>
              </a:rPr>
              <a:t>2018/8/31</a:t>
            </a:r>
            <a:r>
              <a:rPr lang="zh-TW" altLang="en-US" sz="2000" dirty="0">
                <a:latin typeface="ＭＳ Ｐゴシック" panose="020B0600070205080204" pitchFamily="50" charset="-128"/>
                <a:ea typeface="ＭＳ Ｐゴシック" panose="020B0600070205080204" pitchFamily="50" charset="-128"/>
              </a:rPr>
              <a:t>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富士通川崎工場</a:t>
            </a:r>
            <a:endParaRPr lang="ja-JP" altLang="en-US"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6</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2018/10/31</a:t>
            </a:r>
            <a:r>
              <a:rPr lang="zh-TW" altLang="en-US" sz="2000" dirty="0">
                <a:latin typeface="ＭＳ Ｐゴシック" panose="020B0600070205080204" pitchFamily="50" charset="-128"/>
                <a:ea typeface="ＭＳ Ｐゴシック" panose="020B0600070205080204" pitchFamily="50" charset="-128"/>
              </a:rPr>
              <a:t>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東芝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ラゾーナ川崎東芝ビル</a:t>
            </a:r>
            <a:r>
              <a:rPr lang="en-US" altLang="ja-JP" sz="2000" dirty="0">
                <a:latin typeface="ＭＳ Ｐゴシック" panose="020B0600070205080204" pitchFamily="50" charset="-128"/>
                <a:ea typeface="ＭＳ Ｐゴシック" panose="020B0600070205080204" pitchFamily="50" charset="-128"/>
              </a:rPr>
              <a:t>)</a:t>
            </a:r>
          </a:p>
          <a:p>
            <a:pPr marL="342900" indent="-342900">
              <a:buFont typeface="Wingdings" pitchFamily="2" charset="2"/>
              <a:buChar char="u"/>
            </a:pPr>
            <a:r>
              <a:rPr lang="en-US" altLang="ja-JP" sz="2000" dirty="0">
                <a:latin typeface="+mn-ea"/>
              </a:rPr>
              <a:t>Ad hoc</a:t>
            </a:r>
            <a:r>
              <a:rPr lang="ja-JP" altLang="en-US" sz="2000" dirty="0">
                <a:latin typeface="ＭＳ Ｐゴシック" panose="020B0600070205080204" pitchFamily="50" charset="-128"/>
                <a:ea typeface="ＭＳ Ｐゴシック" panose="020B0600070205080204" pitchFamily="50" charset="-128"/>
              </a:rPr>
              <a:t>会合 </a:t>
            </a:r>
            <a:r>
              <a:rPr lang="en-US" altLang="ja-JP" sz="2000" dirty="0">
                <a:latin typeface="ＭＳ Ｐゴシック" panose="020B0600070205080204" pitchFamily="50" charset="-128"/>
                <a:ea typeface="ＭＳ Ｐゴシック" panose="020B0600070205080204" pitchFamily="50" charset="-128"/>
              </a:rPr>
              <a:t>2018/11/20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デンソーテン</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7</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2018/12/5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テュフズードジャパン</a:t>
            </a: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8</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2019/2/28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三菱電機 本社</a:t>
            </a:r>
            <a:endParaRPr lang="en-US" altLang="zh-TW"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9</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2019/4/18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デンソーテン</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en-US" altLang="ja-JP" sz="2000" dirty="0">
                <a:latin typeface="+mn-ea"/>
              </a:rPr>
              <a:t>Ad hoc</a:t>
            </a:r>
            <a:r>
              <a:rPr lang="ja-JP" altLang="en-US" sz="2000" dirty="0">
                <a:latin typeface="ＭＳ Ｐゴシック" panose="020B0600070205080204" pitchFamily="50" charset="-128"/>
                <a:ea typeface="ＭＳ Ｐゴシック" panose="020B0600070205080204" pitchFamily="50" charset="-128"/>
              </a:rPr>
              <a:t>会合 </a:t>
            </a:r>
            <a:r>
              <a:rPr lang="en-US" altLang="ja-JP" sz="2000" dirty="0">
                <a:latin typeface="ＭＳ Ｐゴシック" panose="020B0600070205080204" pitchFamily="50" charset="-128"/>
                <a:ea typeface="ＭＳ Ｐゴシック" panose="020B0600070205080204" pitchFamily="50" charset="-128"/>
              </a:rPr>
              <a:t>2019/6/19 </a:t>
            </a:r>
            <a:r>
              <a:rPr lang="en-US" altLang="ja-JP" sz="2000" dirty="0">
                <a:latin typeface="+mn-ea"/>
              </a:rPr>
              <a:t>@</a:t>
            </a:r>
            <a:r>
              <a:rPr lang="en-US" altLang="ja-JP" sz="2000" dirty="0" err="1">
                <a:latin typeface="ＭＳ Ｐゴシック" panose="020B0600070205080204" pitchFamily="50" charset="-128"/>
                <a:ea typeface="ＭＳ Ｐゴシック" panose="020B0600070205080204" pitchFamily="50" charset="-128"/>
              </a:rPr>
              <a:t>DeNA</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10</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2019/7/16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富士通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蒲田ソリューションスクエア</a:t>
            </a:r>
            <a:r>
              <a:rPr lang="en-US" altLang="ja-JP" sz="2000" dirty="0">
                <a:latin typeface="ＭＳ Ｐゴシック" panose="020B0600070205080204" pitchFamily="50" charset="-128"/>
                <a:ea typeface="ＭＳ Ｐゴシック" panose="020B0600070205080204" pitchFamily="50" charset="-128"/>
              </a:rPr>
              <a:t>)</a:t>
            </a:r>
            <a:endParaRPr lang="ja-JP" altLang="en-US"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11</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2019/9/19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オリンパス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技術開発センター宇津木</a:t>
            </a:r>
            <a:r>
              <a:rPr lang="en-US" altLang="ja-JP" sz="2000" dirty="0">
                <a:latin typeface="ＭＳ Ｐゴシック" panose="020B0600070205080204" pitchFamily="50" charset="-128"/>
                <a:ea typeface="ＭＳ Ｐゴシック" panose="020B0600070205080204" pitchFamily="50" charset="-128"/>
              </a:rPr>
              <a:t>)</a:t>
            </a:r>
          </a:p>
        </p:txBody>
      </p:sp>
    </p:spTree>
    <p:extLst>
      <p:ext uri="{BB962C8B-B14F-4D97-AF65-F5344CB8AC3E}">
        <p14:creationId xmlns:p14="http://schemas.microsoft.com/office/powerpoint/2010/main" val="3339046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サブグループ活動 </a:t>
            </a:r>
            <a:r>
              <a:rPr lang="en-US" altLang="ja-JP" dirty="0">
                <a:solidFill>
                  <a:srgbClr val="D2533C"/>
                </a:solidFill>
                <a:latin typeface="+mj-ea"/>
                <a:ea typeface="+mj-ea"/>
              </a:rPr>
              <a:t>/ SWG</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b="1" dirty="0">
                <a:latin typeface="+mn-ea"/>
                <a:ea typeface="+mn-ea"/>
              </a:rPr>
              <a:t>Planning </a:t>
            </a:r>
            <a:r>
              <a:rPr lang="ja-JP" altLang="en-US" b="1" dirty="0">
                <a:latin typeface="+mn-ea"/>
                <a:ea typeface="+mn-ea"/>
              </a:rPr>
              <a:t>サブグループ</a:t>
            </a:r>
          </a:p>
          <a:p>
            <a:pPr marL="54292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en-US" altLang="ja-JP" b="1" dirty="0">
                <a:latin typeface="+mn-ea"/>
                <a:ea typeface="+mn-ea"/>
              </a:rPr>
              <a:t>FAQ </a:t>
            </a:r>
            <a:r>
              <a:rPr lang="ja-JP" altLang="en-US" b="1" dirty="0">
                <a:latin typeface="+mn-ea"/>
                <a:ea typeface="+mn-ea"/>
              </a:rPr>
              <a:t>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サプライチェーン上流向けリーフレット 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役割向け教育資料 サブグループ</a:t>
            </a:r>
            <a:endParaRPr lang="en-US" altLang="ja-JP" b="1" dirty="0">
              <a:latin typeface="+mn-ea"/>
              <a:ea typeface="+mn-ea"/>
            </a:endParaRPr>
          </a:p>
          <a:p>
            <a:pPr marL="536575" lvl="0" indent="-342900">
              <a:buFont typeface="Wingdings" panose="05000000000000000000" pitchFamily="2" charset="2"/>
              <a:buChar char="ü"/>
            </a:pPr>
            <a:endParaRPr lang="en-US" altLang="ja-JP" sz="1050" b="1" dirty="0">
              <a:latin typeface="+mn-ea"/>
              <a:ea typeface="+mn-ea"/>
            </a:endParaRPr>
          </a:p>
          <a:p>
            <a:pPr marL="342900" lvl="0" indent="-342900">
              <a:buFont typeface="Wingdings" pitchFamily="2" charset="2"/>
              <a:buChar char="u"/>
            </a:pPr>
            <a:r>
              <a:rPr lang="ja-JP" altLang="en-US" b="1" dirty="0">
                <a:latin typeface="+mn-ea"/>
                <a:ea typeface="+mn-ea"/>
              </a:rPr>
              <a:t>組織間のライセンス情報授受 サブグループ</a:t>
            </a:r>
            <a:endParaRPr lang="en-US" altLang="ja-JP" b="1" dirty="0">
              <a:latin typeface="+mn-ea"/>
              <a:ea typeface="+mn-ea"/>
            </a:endParaRP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n-ea"/>
                <a:ea typeface="+mn-ea"/>
              </a:rPr>
              <a:t>プロモーション サブグループ</a:t>
            </a: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j-ea"/>
                <a:ea typeface="+mj-ea"/>
              </a:rPr>
              <a:t>ツール サブグループ</a:t>
            </a:r>
            <a:endParaRPr lang="en-US" altLang="ja-JP" b="1" dirty="0">
              <a:latin typeface="+mj-ea"/>
              <a:ea typeface="+mj-ea"/>
            </a:endParaRPr>
          </a:p>
          <a:p>
            <a:pPr marL="0" lvl="0" indent="0">
              <a:buNone/>
            </a:pPr>
            <a:endParaRPr lang="en-US" altLang="ja-JP" sz="2000" b="1" dirty="0">
              <a:latin typeface="+mn-ea"/>
              <a:ea typeface="+mn-ea"/>
            </a:endParaRPr>
          </a:p>
        </p:txBody>
      </p:sp>
    </p:spTree>
    <p:extLst>
      <p:ext uri="{BB962C8B-B14F-4D97-AF65-F5344CB8AC3E}">
        <p14:creationId xmlns:p14="http://schemas.microsoft.com/office/powerpoint/2010/main" val="3759789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 </a:t>
            </a:r>
            <a:r>
              <a:rPr lang="en-US" altLang="ja-JP" dirty="0">
                <a:solidFill>
                  <a:srgbClr val="D2533C"/>
                </a:solidFill>
                <a:latin typeface="+mj-ea"/>
                <a:ea typeface="+mj-ea"/>
              </a:rPr>
              <a:t>ML</a:t>
            </a:r>
            <a:endParaRPr lang="en-US" sz="4000" b="0" i="0" u="none" strike="noStrike" cap="none" dirty="0">
              <a:solidFill>
                <a:srgbClr val="D2533C"/>
              </a:solidFill>
              <a:latin typeface="+mj-ea"/>
              <a:ea typeface="+mj-ea"/>
              <a:cs typeface="Roboto"/>
              <a:sym typeface="Roboto"/>
            </a:endParaRPr>
          </a:p>
        </p:txBody>
      </p:sp>
      <p:sp>
        <p:nvSpPr>
          <p:cNvPr id="4" name="テキスト ボックス 3">
            <a:extLst>
              <a:ext uri="{FF2B5EF4-FFF2-40B4-BE49-F238E27FC236}">
                <a16:creationId xmlns:a16="http://schemas.microsoft.com/office/drawing/2014/main" id="{FAD4B602-8B55-4012-86AD-10E087BAEFB6}"/>
              </a:ext>
            </a:extLst>
          </p:cNvPr>
          <p:cNvSpPr txBox="1"/>
          <p:nvPr/>
        </p:nvSpPr>
        <p:spPr>
          <a:xfrm>
            <a:off x="655802" y="5924489"/>
            <a:ext cx="8257637" cy="707886"/>
          </a:xfrm>
          <a:prstGeom prst="rect">
            <a:avLst/>
          </a:prstGeom>
          <a:noFill/>
        </p:spPr>
        <p:txBody>
          <a:bodyPr wrap="square" rtlCol="0">
            <a:spAutoFit/>
          </a:bodyPr>
          <a:lstStyle/>
          <a:p>
            <a:r>
              <a:rPr lang="en-US" altLang="ja-JP" sz="2000" dirty="0">
                <a:hlinkClick r:id="rId3"/>
              </a:rPr>
              <a:t>https://www.openchainproject.org/</a:t>
            </a:r>
            <a:r>
              <a:rPr lang="ja-JP" altLang="en-US" sz="2000" dirty="0"/>
              <a:t> </a:t>
            </a:r>
            <a:endParaRPr lang="en-US" altLang="ja-JP" sz="2000" dirty="0"/>
          </a:p>
          <a:p>
            <a:pPr algn="ctr"/>
            <a:r>
              <a:rPr lang="ja-JP" altLang="en-US" sz="2000" dirty="0"/>
              <a:t>→ </a:t>
            </a:r>
            <a:r>
              <a:rPr lang="en-US" altLang="ja-JP" sz="2000" dirty="0"/>
              <a:t>Get Started </a:t>
            </a:r>
            <a:r>
              <a:rPr lang="ja-JP" altLang="en-US" sz="2000" dirty="0"/>
              <a:t>→　　　　　　　　　→ </a:t>
            </a:r>
            <a:r>
              <a:rPr lang="en-US" altLang="ja-JP" sz="2000" dirty="0"/>
              <a:t>Japanese Mailing List</a:t>
            </a:r>
            <a:endParaRPr kumimoji="1" lang="ja-JP" altLang="en-US" sz="2000" dirty="0"/>
          </a:p>
        </p:txBody>
      </p:sp>
      <p:pic>
        <p:nvPicPr>
          <p:cNvPr id="2" name="図 1">
            <a:extLst>
              <a:ext uri="{FF2B5EF4-FFF2-40B4-BE49-F238E27FC236}">
                <a16:creationId xmlns:a16="http://schemas.microsoft.com/office/drawing/2014/main" id="{28A2FD62-1604-4ECC-BE8F-6A6B134F1A67}"/>
              </a:ext>
            </a:extLst>
          </p:cNvPr>
          <p:cNvPicPr>
            <a:picLocks noChangeAspect="1"/>
          </p:cNvPicPr>
          <p:nvPr/>
        </p:nvPicPr>
        <p:blipFill>
          <a:blip r:embed="rId4"/>
          <a:stretch>
            <a:fillRect/>
          </a:stretch>
        </p:blipFill>
        <p:spPr>
          <a:xfrm>
            <a:off x="3368824" y="6309081"/>
            <a:ext cx="2079368" cy="323294"/>
          </a:xfrm>
          <a:prstGeom prst="rect">
            <a:avLst/>
          </a:prstGeom>
        </p:spPr>
      </p:pic>
      <p:graphicFrame>
        <p:nvGraphicFramePr>
          <p:cNvPr id="7" name="グラフ 6">
            <a:extLst>
              <a:ext uri="{FF2B5EF4-FFF2-40B4-BE49-F238E27FC236}">
                <a16:creationId xmlns:a16="http://schemas.microsoft.com/office/drawing/2014/main" id="{971254E8-E76F-4D57-9366-2785CD723245}"/>
              </a:ext>
            </a:extLst>
          </p:cNvPr>
          <p:cNvGraphicFramePr>
            <a:graphicFrameLocks/>
          </p:cNvGraphicFramePr>
          <p:nvPr>
            <p:extLst>
              <p:ext uri="{D42A27DB-BD31-4B8C-83A1-F6EECF244321}">
                <p14:modId xmlns:p14="http://schemas.microsoft.com/office/powerpoint/2010/main" val="1486458301"/>
              </p:ext>
            </p:extLst>
          </p:nvPr>
        </p:nvGraphicFramePr>
        <p:xfrm>
          <a:off x="1373981" y="1340768"/>
          <a:ext cx="7158038" cy="4610100"/>
        </p:xfrm>
        <a:graphic>
          <a:graphicData uri="http://schemas.openxmlformats.org/drawingml/2006/chart">
            <c:chart xmlns:c="http://schemas.openxmlformats.org/drawingml/2006/chart" xmlns:r="http://schemas.openxmlformats.org/officeDocument/2006/relationships" r:id="rId5"/>
          </a:graphicData>
        </a:graphic>
      </p:graphicFrame>
      <p:sp>
        <p:nvSpPr>
          <p:cNvPr id="3" name="テキスト ボックス 2">
            <a:extLst>
              <a:ext uri="{FF2B5EF4-FFF2-40B4-BE49-F238E27FC236}">
                <a16:creationId xmlns:a16="http://schemas.microsoft.com/office/drawing/2014/main" id="{3AB2716A-FD37-49BC-A891-AE559FB57459}"/>
              </a:ext>
            </a:extLst>
          </p:cNvPr>
          <p:cNvSpPr txBox="1"/>
          <p:nvPr/>
        </p:nvSpPr>
        <p:spPr>
          <a:xfrm>
            <a:off x="5817096" y="1524000"/>
            <a:ext cx="2422458" cy="338554"/>
          </a:xfrm>
          <a:prstGeom prst="rect">
            <a:avLst/>
          </a:prstGeom>
          <a:noFill/>
        </p:spPr>
        <p:txBody>
          <a:bodyPr wrap="none" rtlCol="0">
            <a:spAutoFit/>
          </a:bodyPr>
          <a:lstStyle/>
          <a:p>
            <a:r>
              <a:rPr kumimoji="1" lang="en-US" altLang="ja-JP" sz="1600" dirty="0">
                <a:latin typeface="+mn-ea"/>
                <a:ea typeface="+mn-ea"/>
              </a:rPr>
              <a:t>8</a:t>
            </a:r>
            <a:r>
              <a:rPr kumimoji="1" lang="ja-JP" altLang="en-US" sz="1600" dirty="0">
                <a:latin typeface="+mn-ea"/>
                <a:ea typeface="+mn-ea"/>
              </a:rPr>
              <a:t>月</a:t>
            </a:r>
            <a:r>
              <a:rPr kumimoji="1" lang="en-US" altLang="ja-JP" sz="1600" dirty="0">
                <a:latin typeface="+mn-ea"/>
                <a:ea typeface="+mn-ea"/>
              </a:rPr>
              <a:t>31</a:t>
            </a:r>
            <a:r>
              <a:rPr kumimoji="1" lang="ja-JP" altLang="en-US" sz="1600" dirty="0">
                <a:latin typeface="+mn-ea"/>
                <a:ea typeface="+mn-ea"/>
              </a:rPr>
              <a:t>日時点で</a:t>
            </a:r>
            <a:r>
              <a:rPr kumimoji="1" lang="en-US" altLang="ja-JP" sz="1600" dirty="0">
                <a:latin typeface="+mn-ea"/>
                <a:ea typeface="+mn-ea"/>
              </a:rPr>
              <a:t>166</a:t>
            </a:r>
            <a:r>
              <a:rPr kumimoji="1" lang="ja-JP" altLang="en-US" sz="1600" dirty="0">
                <a:latin typeface="+mn-ea"/>
                <a:ea typeface="+mn-ea"/>
              </a:rPr>
              <a:t>名</a:t>
            </a:r>
            <a:r>
              <a:rPr kumimoji="1" lang="ja-JP" altLang="en-US" sz="1600" dirty="0">
                <a:latin typeface="+mn-ea"/>
              </a:rPr>
              <a:t>登録</a:t>
            </a:r>
            <a:endParaRPr kumimoji="1" lang="ja-JP" altLang="en-US" sz="1600" dirty="0">
              <a:latin typeface="+mn-ea"/>
              <a:ea typeface="+mn-ea"/>
            </a:endParaRPr>
          </a:p>
        </p:txBody>
      </p:sp>
    </p:spTree>
    <p:extLst>
      <p:ext uri="{BB962C8B-B14F-4D97-AF65-F5344CB8AC3E}">
        <p14:creationId xmlns:p14="http://schemas.microsoft.com/office/powerpoint/2010/main" val="4066515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err="1">
                <a:solidFill>
                  <a:srgbClr val="D2533C"/>
                </a:solidFill>
                <a:latin typeface="+mj-ea"/>
                <a:ea typeface="+mj-ea"/>
              </a:rPr>
              <a:t>OpenChain</a:t>
            </a:r>
            <a:r>
              <a:rPr lang="en-US" altLang="ja-JP" dirty="0">
                <a:solidFill>
                  <a:srgbClr val="D2533C"/>
                </a:solidFill>
                <a:latin typeface="+mj-ea"/>
                <a:ea typeface="+mj-ea"/>
              </a:rPr>
              <a:t> Japan WG</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Website: </a:t>
            </a:r>
            <a:r>
              <a:rPr lang="en-US" altLang="ja-JP" dirty="0">
                <a:hlinkClick r:id="rId3"/>
              </a:rPr>
              <a:t>https://www.openchainproject.org/</a:t>
            </a:r>
            <a:endParaRPr lang="en-US" altLang="ja-JP" dirty="0">
              <a:latin typeface="+mn-ea"/>
              <a:ea typeface="+mn-ea"/>
            </a:endParaRPr>
          </a:p>
          <a:p>
            <a:pPr marL="714375" indent="0">
              <a:buNone/>
            </a:pPr>
            <a:r>
              <a:rPr lang="en-US" altLang="ja-JP" dirty="0">
                <a:latin typeface="+mn-ea"/>
                <a:ea typeface="+mn-ea"/>
              </a:rPr>
              <a:t>Get Started </a:t>
            </a:r>
            <a:r>
              <a:rPr lang="ja-JP" altLang="en-US" dirty="0">
                <a:latin typeface="+mn-ea"/>
                <a:ea typeface="+mn-ea"/>
              </a:rPr>
              <a:t>→</a:t>
            </a:r>
            <a:r>
              <a:rPr lang="en-US" altLang="ja-JP" dirty="0">
                <a:latin typeface="+mn-ea"/>
                <a:ea typeface="+mn-ea"/>
              </a:rPr>
              <a:t> Participate in our Activities</a:t>
            </a:r>
          </a:p>
          <a:p>
            <a:pPr marL="1419225" indent="-342900">
              <a:buFont typeface="Wingdings" panose="05000000000000000000" pitchFamily="2" charset="2"/>
              <a:buChar char="ü"/>
            </a:pPr>
            <a:r>
              <a:rPr lang="en-US" altLang="ja-JP" dirty="0">
                <a:latin typeface="+mn-ea"/>
                <a:ea typeface="+mn-ea"/>
              </a:rPr>
              <a:t>Japan WG Wiki, Japan WG ML</a:t>
            </a:r>
          </a:p>
          <a:p>
            <a:pPr marL="1419225" indent="-342900">
              <a:buFont typeface="Wingdings" panose="05000000000000000000" pitchFamily="2" charset="2"/>
              <a:buChar char="ü"/>
            </a:pPr>
            <a:r>
              <a:rPr lang="en-US" altLang="ja-JP" dirty="0" err="1">
                <a:latin typeface="+mn-ea"/>
                <a:ea typeface="+mn-ea"/>
              </a:rPr>
              <a:t>OpenChain</a:t>
            </a:r>
            <a:r>
              <a:rPr lang="en-US" altLang="ja-JP" dirty="0">
                <a:latin typeface="+mn-ea"/>
                <a:ea typeface="+mn-ea"/>
              </a:rPr>
              <a:t> Main ML, Specification ML</a:t>
            </a:r>
          </a:p>
          <a:p>
            <a:pPr marL="1419225" indent="-342900">
              <a:buFont typeface="Wingdings" panose="05000000000000000000" pitchFamily="2" charset="2"/>
              <a:buChar char="ü"/>
            </a:pPr>
            <a:r>
              <a:rPr lang="en-US" altLang="ja-JP" dirty="0" err="1">
                <a:latin typeface="+mn-ea"/>
                <a:ea typeface="+mn-ea"/>
              </a:rPr>
              <a:t>OpenChain</a:t>
            </a:r>
            <a:r>
              <a:rPr lang="en-US" altLang="ja-JP" dirty="0">
                <a:latin typeface="+mn-ea"/>
                <a:ea typeface="+mn-ea"/>
              </a:rPr>
              <a:t> Work Team</a:t>
            </a:r>
            <a:r>
              <a:rPr lang="ja-JP" altLang="en-US" dirty="0">
                <a:latin typeface="+mn-ea"/>
                <a:ea typeface="+mn-ea"/>
              </a:rPr>
              <a:t> </a:t>
            </a:r>
            <a:r>
              <a:rPr lang="en-US" altLang="ja-JP" dirty="0">
                <a:latin typeface="+mn-ea"/>
                <a:ea typeface="+mn-ea"/>
              </a:rPr>
              <a:t>Conference Call</a:t>
            </a:r>
          </a:p>
          <a:p>
            <a:pPr marL="1790700" indent="0">
              <a:buNone/>
            </a:pPr>
            <a:r>
              <a:rPr lang="ja-JP" altLang="en-US" sz="2000" dirty="0">
                <a:latin typeface="+mn-ea"/>
                <a:ea typeface="+mn-ea"/>
              </a:rPr>
              <a:t>米国西海岸時間　第１月曜日 </a:t>
            </a:r>
            <a:r>
              <a:rPr lang="en-US" altLang="ja-JP" sz="2000" dirty="0">
                <a:latin typeface="+mn-ea"/>
                <a:ea typeface="+mn-ea"/>
              </a:rPr>
              <a:t>9AM</a:t>
            </a:r>
            <a:r>
              <a:rPr lang="ja-JP" altLang="en-US" sz="2000" dirty="0">
                <a:latin typeface="+mn-ea"/>
                <a:ea typeface="+mn-ea"/>
              </a:rPr>
              <a:t>、第３月曜日 </a:t>
            </a:r>
            <a:r>
              <a:rPr lang="en-US" altLang="ja-JP" sz="2000" dirty="0">
                <a:latin typeface="+mn-ea"/>
                <a:ea typeface="+mn-ea"/>
              </a:rPr>
              <a:t>5PM</a:t>
            </a:r>
          </a:p>
          <a:p>
            <a:pPr marL="342900" indent="-342900">
              <a:buFont typeface="Wingdings" pitchFamily="2" charset="2"/>
              <a:buChar char="u"/>
            </a:pPr>
            <a:r>
              <a:rPr lang="en-US" altLang="ja-JP" dirty="0">
                <a:latin typeface="+mn-ea"/>
                <a:ea typeface="+mn-ea"/>
              </a:rPr>
              <a:t>GitHub: </a:t>
            </a:r>
            <a:r>
              <a:rPr lang="en-US" altLang="ja-JP" dirty="0">
                <a:hlinkClick r:id="rId4"/>
              </a:rPr>
              <a:t>https://github.com/OpenChain-Project/</a:t>
            </a:r>
            <a:endParaRPr lang="en-US" altLang="ja-JP" dirty="0"/>
          </a:p>
          <a:p>
            <a:pPr marL="1057275" indent="-342900">
              <a:buFont typeface="Wingdings" panose="05000000000000000000" pitchFamily="2" charset="2"/>
              <a:buChar char="ü"/>
            </a:pPr>
            <a:r>
              <a:rPr lang="en-US" altLang="ja-JP" dirty="0">
                <a:latin typeface="+mn-ea"/>
                <a:ea typeface="+mn-ea"/>
              </a:rPr>
              <a:t>Japan-WG-General</a:t>
            </a:r>
          </a:p>
          <a:p>
            <a:pPr marL="1057275" indent="-342900">
              <a:buFont typeface="Wingdings" panose="05000000000000000000" pitchFamily="2" charset="2"/>
              <a:buChar char="ü"/>
            </a:pPr>
            <a:r>
              <a:rPr lang="en-US" altLang="ja-JP" dirty="0">
                <a:latin typeface="+mn-ea"/>
                <a:ea typeface="+mn-ea"/>
              </a:rPr>
              <a:t>Onboarding-JWG</a:t>
            </a:r>
          </a:p>
          <a:p>
            <a:pPr marL="1057275" indent="-342900">
              <a:buFont typeface="Wingdings" panose="05000000000000000000" pitchFamily="2" charset="2"/>
              <a:buChar char="ü"/>
            </a:pPr>
            <a:r>
              <a:rPr lang="en-US" altLang="ja-JP" dirty="0">
                <a:latin typeface="+mn-ea"/>
                <a:ea typeface="+mn-ea"/>
              </a:rPr>
              <a:t>Specification-Translations</a:t>
            </a:r>
            <a:endParaRPr lang="ja-JP" altLang="en-US" dirty="0">
              <a:latin typeface="+mn-ea"/>
              <a:ea typeface="+mn-ea"/>
            </a:endParaRPr>
          </a:p>
          <a:p>
            <a:pPr marL="714375" indent="0">
              <a:buNone/>
            </a:pPr>
            <a:endParaRPr lang="en-US" altLang="ja-JP" dirty="0">
              <a:latin typeface="+mn-ea"/>
              <a:ea typeface="+mn-ea"/>
            </a:endParaRPr>
          </a:p>
          <a:p>
            <a:pPr marL="342900" indent="-342900">
              <a:buFont typeface="Wingdings" pitchFamily="2" charset="2"/>
              <a:buChar char="u"/>
            </a:pPr>
            <a:r>
              <a:rPr lang="en-US" altLang="ja-JP" dirty="0">
                <a:latin typeface="+mn-ea"/>
              </a:rPr>
              <a:t>Slack: </a:t>
            </a:r>
            <a:r>
              <a:rPr lang="en-US" altLang="ja-JP" dirty="0">
                <a:hlinkClick r:id="rId5"/>
              </a:rPr>
              <a:t>https://openchain-japanwg.slack.com/</a:t>
            </a:r>
            <a:endParaRPr lang="ja-JP" altLang="en-US" dirty="0"/>
          </a:p>
        </p:txBody>
      </p:sp>
      <p:pic>
        <p:nvPicPr>
          <p:cNvPr id="4" name="図 3">
            <a:extLst>
              <a:ext uri="{FF2B5EF4-FFF2-40B4-BE49-F238E27FC236}">
                <a16:creationId xmlns:a16="http://schemas.microsoft.com/office/drawing/2014/main" id="{A9132141-9713-45EA-AD31-EFE7F35C31D1}"/>
              </a:ext>
            </a:extLst>
          </p:cNvPr>
          <p:cNvPicPr>
            <a:picLocks noChangeAspect="1"/>
          </p:cNvPicPr>
          <p:nvPr/>
        </p:nvPicPr>
        <p:blipFill>
          <a:blip r:embed="rId6"/>
          <a:stretch>
            <a:fillRect/>
          </a:stretch>
        </p:blipFill>
        <p:spPr>
          <a:xfrm>
            <a:off x="6897216" y="1916832"/>
            <a:ext cx="2315712" cy="360040"/>
          </a:xfrm>
          <a:prstGeom prst="rect">
            <a:avLst/>
          </a:prstGeom>
        </p:spPr>
      </p:pic>
    </p:spTree>
    <p:extLst>
      <p:ext uri="{BB962C8B-B14F-4D97-AF65-F5344CB8AC3E}">
        <p14:creationId xmlns:p14="http://schemas.microsoft.com/office/powerpoint/2010/main" val="1990508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lvl="0" algn="ctr">
              <a:buClr>
                <a:srgbClr val="D2533C"/>
              </a:buClr>
              <a:buSzPct val="25000"/>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Sub 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3546114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125811F-4C7C-43FA-8C56-09976403547C}"/>
              </a:ext>
            </a:extLst>
          </p:cNvPr>
          <p:cNvSpPr txBox="1">
            <a:spLocks/>
          </p:cNvSpPr>
          <p:nvPr/>
        </p:nvSpPr>
        <p:spPr>
          <a:xfrm>
            <a:off x="264990" y="1484689"/>
            <a:ext cx="8970000" cy="432143"/>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kumimoji="1" lang="ja-JP" altLang="en-US" sz="2800" dirty="0">
                <a:latin typeface="+mn-ea"/>
                <a:ea typeface="+mn-ea"/>
              </a:rPr>
              <a:t>活動概要</a:t>
            </a:r>
          </a:p>
        </p:txBody>
      </p:sp>
      <p:sp>
        <p:nvSpPr>
          <p:cNvPr id="5" name="コンテンツ プレースホルダー 2">
            <a:extLst>
              <a:ext uri="{FF2B5EF4-FFF2-40B4-BE49-F238E27FC236}">
                <a16:creationId xmlns:a16="http://schemas.microsoft.com/office/drawing/2014/main" id="{DCB9D8AC-530B-4BE5-95F6-09BB35EF5322}"/>
              </a:ext>
            </a:extLst>
          </p:cNvPr>
          <p:cNvSpPr txBox="1">
            <a:spLocks/>
          </p:cNvSpPr>
          <p:nvPr/>
        </p:nvSpPr>
        <p:spPr>
          <a:xfrm>
            <a:off x="667806" y="1916832"/>
            <a:ext cx="9109730" cy="4465604"/>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278606" indent="-278606" defTabSz="742950">
              <a:defRPr/>
            </a:pPr>
            <a:r>
              <a:rPr lang="ja-JP" altLang="en-US" sz="2600" dirty="0">
                <a:solidFill>
                  <a:prstClr val="black"/>
                </a:solidFill>
                <a:latin typeface="Calibri"/>
                <a:ea typeface="ＭＳ Ｐゴシック" panose="020B0600070205080204" pitchFamily="50" charset="-128"/>
              </a:rPr>
              <a:t>メンバー</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今田、遠藤、上田、小保田、大内、浅羽、渡邊、小泉、加藤、日下部、青木</a:t>
            </a:r>
            <a:endParaRPr lang="en-US" altLang="ja-JP" sz="2275"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福地（報告者）</a:t>
            </a:r>
            <a:endParaRPr lang="en-US" altLang="ja-JP" sz="2275" dirty="0">
              <a:solidFill>
                <a:prstClr val="black"/>
              </a:solidFill>
              <a:latin typeface="Calibri"/>
              <a:ea typeface="ＭＳ Ｐゴシック" panose="020B0600070205080204" pitchFamily="50" charset="-128"/>
            </a:endParaRPr>
          </a:p>
          <a:p>
            <a:pPr marL="278606" indent="-278606" defTabSz="742950">
              <a:defRPr/>
            </a:pPr>
            <a:r>
              <a:rPr lang="ja-JP" altLang="en-US" sz="2600" dirty="0">
                <a:solidFill>
                  <a:prstClr val="black"/>
                </a:solidFill>
                <a:latin typeface="Calibri"/>
                <a:ea typeface="ＭＳ Ｐゴシック" panose="020B0600070205080204" pitchFamily="50" charset="-128"/>
              </a:rPr>
              <a:t>活動状況</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全体会合調整</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en-US" altLang="ja-JP" sz="1950" dirty="0" err="1">
                <a:solidFill>
                  <a:prstClr val="black"/>
                </a:solidFill>
                <a:latin typeface="Calibri"/>
                <a:ea typeface="ＭＳ Ｐゴシック" panose="020B0600070205080204" pitchFamily="50" charset="-128"/>
              </a:rPr>
              <a:t>Adhoc</a:t>
            </a:r>
            <a:r>
              <a:rPr lang="ja-JP" altLang="en-US" sz="1950" dirty="0">
                <a:solidFill>
                  <a:prstClr val="black"/>
                </a:solidFill>
                <a:latin typeface="Calibri"/>
                <a:ea typeface="ＭＳ Ｐゴシック" panose="020B0600070205080204" pitchFamily="50" charset="-128"/>
              </a:rPr>
              <a:t>会合</a:t>
            </a:r>
            <a:r>
              <a:rPr lang="en-US" altLang="ja-JP" sz="1950" dirty="0">
                <a:solidFill>
                  <a:prstClr val="black"/>
                </a:solidFill>
                <a:latin typeface="Calibri"/>
                <a:ea typeface="ＭＳ Ｐゴシック" panose="020B0600070205080204" pitchFamily="50" charset="-128"/>
              </a:rPr>
              <a:t>	2019</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6</a:t>
            </a:r>
            <a:r>
              <a:rPr lang="ja-JP" altLang="en-US" sz="1950" dirty="0">
                <a:solidFill>
                  <a:prstClr val="black"/>
                </a:solidFill>
                <a:latin typeface="Calibri"/>
                <a:ea typeface="ＭＳ Ｐゴシック" panose="020B0600070205080204" pitchFamily="50" charset="-128"/>
              </a:rPr>
              <a:t>月</a:t>
            </a:r>
            <a:r>
              <a:rPr lang="en-US" altLang="ja-JP" sz="1950" dirty="0">
                <a:solidFill>
                  <a:prstClr val="black"/>
                </a:solidFill>
                <a:latin typeface="Calibri"/>
                <a:ea typeface="ＭＳ Ｐゴシック" panose="020B0600070205080204" pitchFamily="50" charset="-128"/>
              </a:rPr>
              <a:t>19</a:t>
            </a:r>
            <a:r>
              <a:rPr lang="ja-JP" altLang="en-US" sz="1950" dirty="0">
                <a:solidFill>
                  <a:prstClr val="black"/>
                </a:solidFill>
                <a:latin typeface="Calibri"/>
                <a:ea typeface="ＭＳ Ｐゴシック" panose="020B0600070205080204" pitchFamily="50" charset="-128"/>
              </a:rPr>
              <a:t>日</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水</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　</a:t>
            </a:r>
            <a:r>
              <a:rPr lang="en-US" altLang="ja-JP" sz="1950" dirty="0" err="1">
                <a:solidFill>
                  <a:prstClr val="black"/>
                </a:solidFill>
                <a:latin typeface="Calibri"/>
                <a:ea typeface="ＭＳ Ｐゴシック" panose="020B0600070205080204" pitchFamily="50" charset="-128"/>
              </a:rPr>
              <a:t>DeNA</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渋谷</a:t>
            </a:r>
            <a:r>
              <a:rPr lang="en-US" altLang="ja-JP" sz="1950" dirty="0">
                <a:solidFill>
                  <a:prstClr val="black"/>
                </a:solidFill>
                <a:latin typeface="Calibri"/>
                <a:ea typeface="ＭＳ Ｐゴシック" panose="020B0600070205080204" pitchFamily="50" charset="-128"/>
              </a:rPr>
              <a:t>)</a:t>
            </a: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10</a:t>
            </a:r>
            <a:r>
              <a:rPr lang="ja-JP" altLang="en-US" sz="1900" dirty="0">
                <a:solidFill>
                  <a:prstClr val="black"/>
                </a:solidFill>
                <a:latin typeface="Calibri"/>
                <a:ea typeface="ＭＳ Ｐゴシック" panose="020B0600070205080204" pitchFamily="50" charset="-128"/>
              </a:rPr>
              <a:t>回　</a:t>
            </a:r>
            <a:r>
              <a:rPr lang="en-US" altLang="ja-JP" sz="1900" dirty="0">
                <a:solidFill>
                  <a:prstClr val="black"/>
                </a:solidFill>
                <a:latin typeface="Calibri"/>
                <a:ea typeface="ＭＳ Ｐゴシック" panose="020B0600070205080204" pitchFamily="50" charset="-128"/>
              </a:rPr>
              <a:t>	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7</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16</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火</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富士通</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蒲田</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11</a:t>
            </a:r>
            <a:r>
              <a:rPr lang="ja-JP" altLang="en-US" sz="1900" dirty="0">
                <a:solidFill>
                  <a:prstClr val="black"/>
                </a:solidFill>
                <a:latin typeface="Calibri"/>
                <a:ea typeface="ＭＳ Ｐゴシック" panose="020B0600070205080204" pitchFamily="50" charset="-128"/>
              </a:rPr>
              <a:t>回　</a:t>
            </a:r>
            <a:r>
              <a:rPr lang="en-US" altLang="ja-JP" sz="1900" dirty="0">
                <a:solidFill>
                  <a:prstClr val="black"/>
                </a:solidFill>
                <a:latin typeface="Calibri"/>
              </a:rPr>
              <a:t>	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9</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19</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木</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オリンパス</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八王子</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rPr>
              <a:t>回　</a:t>
            </a:r>
            <a:r>
              <a:rPr lang="en-US" altLang="ja-JP" sz="1900" dirty="0">
                <a:solidFill>
                  <a:prstClr val="black"/>
                </a:solidFill>
                <a:latin typeface="Calibri"/>
              </a:rPr>
              <a:t>	</a:t>
            </a:r>
            <a:r>
              <a:rPr lang="en-US" altLang="ja-JP" sz="1900" dirty="0">
                <a:solidFill>
                  <a:prstClr val="black"/>
                </a:solidFill>
                <a:latin typeface="Calibri"/>
                <a:ea typeface="ＭＳ Ｐゴシック" panose="020B0600070205080204" pitchFamily="50" charset="-128"/>
              </a:rPr>
              <a:t>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19</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木</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a:t>
            </a:r>
            <a:r>
              <a:rPr lang="en-US" altLang="ja-JP" sz="1900" dirty="0">
                <a:solidFill>
                  <a:prstClr val="black"/>
                </a:solidFill>
                <a:latin typeface="Calibri"/>
                <a:ea typeface="ＭＳ Ｐゴシック" panose="020B0600070205080204" pitchFamily="50" charset="-128"/>
              </a:rPr>
              <a:t>NEC(</a:t>
            </a:r>
            <a:r>
              <a:rPr lang="ja-JP" altLang="en-US" sz="1900" dirty="0">
                <a:solidFill>
                  <a:prstClr val="black"/>
                </a:solidFill>
                <a:latin typeface="Calibri"/>
                <a:ea typeface="ＭＳ Ｐゴシック" panose="020B0600070205080204" pitchFamily="50" charset="-128"/>
              </a:rPr>
              <a:t>田町</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13</a:t>
            </a:r>
            <a:r>
              <a:rPr lang="ja-JP" altLang="en-US" sz="1950" dirty="0">
                <a:solidFill>
                  <a:prstClr val="black"/>
                </a:solidFill>
                <a:latin typeface="Calibri"/>
                <a:ea typeface="ＭＳ Ｐゴシック" panose="020B0600070205080204" pitchFamily="50" charset="-128"/>
              </a:rPr>
              <a:t>回</a:t>
            </a:r>
            <a:r>
              <a:rPr lang="ja-JP" altLang="en-US" sz="2000" dirty="0">
                <a:solidFill>
                  <a:prstClr val="black"/>
                </a:solidFill>
                <a:latin typeface="Calibri"/>
              </a:rPr>
              <a:t>　</a:t>
            </a:r>
            <a:r>
              <a:rPr lang="en-US" altLang="ja-JP" sz="2000" dirty="0">
                <a:solidFill>
                  <a:prstClr val="black"/>
                </a:solidFill>
                <a:latin typeface="Calibri"/>
              </a:rPr>
              <a:t>	</a:t>
            </a:r>
            <a:r>
              <a:rPr lang="en-US" altLang="ja-JP" sz="1950" dirty="0">
                <a:solidFill>
                  <a:prstClr val="black"/>
                </a:solidFill>
                <a:latin typeface="Calibri"/>
                <a:ea typeface="ＭＳ Ｐゴシック" panose="020B0600070205080204" pitchFamily="50" charset="-128"/>
              </a:rPr>
              <a:t>2020</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2</a:t>
            </a:r>
            <a:r>
              <a:rPr lang="ja-JP" altLang="en-US" sz="1950" dirty="0">
                <a:solidFill>
                  <a:prstClr val="black"/>
                </a:solidFill>
                <a:latin typeface="Calibri"/>
                <a:ea typeface="ＭＳ Ｐゴシック" panose="020B0600070205080204" pitchFamily="50" charset="-128"/>
              </a:rPr>
              <a:t>月</a:t>
            </a:r>
            <a:r>
              <a:rPr lang="en-US" altLang="ja-JP" sz="1950" dirty="0">
                <a:solidFill>
                  <a:prstClr val="black"/>
                </a:solidFill>
                <a:latin typeface="Calibri"/>
                <a:ea typeface="ＭＳ Ｐゴシック" panose="020B0600070205080204" pitchFamily="50" charset="-128"/>
              </a:rPr>
              <a:t>18</a:t>
            </a:r>
            <a:r>
              <a:rPr lang="ja-JP" altLang="en-US" sz="1950" dirty="0">
                <a:solidFill>
                  <a:prstClr val="black"/>
                </a:solidFill>
                <a:latin typeface="Calibri"/>
                <a:ea typeface="ＭＳ Ｐゴシック" panose="020B0600070205080204" pitchFamily="50" charset="-128"/>
              </a:rPr>
              <a:t>日</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火</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　</a:t>
            </a:r>
            <a:r>
              <a:rPr lang="en-US" altLang="ja-JP" sz="1950" dirty="0" err="1">
                <a:solidFill>
                  <a:prstClr val="black"/>
                </a:solidFill>
                <a:latin typeface="Calibri"/>
                <a:ea typeface="ＭＳ Ｐゴシック" panose="020B0600070205080204" pitchFamily="50" charset="-128"/>
              </a:rPr>
              <a:t>DeNA</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渋谷</a:t>
            </a:r>
            <a:r>
              <a:rPr lang="en-US" altLang="ja-JP" sz="1950" dirty="0">
                <a:solidFill>
                  <a:prstClr val="black"/>
                </a:solidFill>
                <a:latin typeface="Calibri"/>
                <a:ea typeface="ＭＳ Ｐゴシック" panose="020B0600070205080204" pitchFamily="50" charset="-128"/>
              </a:rPr>
              <a:t>)</a:t>
            </a:r>
          </a:p>
          <a:p>
            <a:pPr marL="603647" lvl="1" indent="-232172" defTabSz="742950">
              <a:defRPr/>
            </a:pPr>
            <a:r>
              <a:rPr lang="en-US" altLang="ja-JP" sz="2275" dirty="0">
                <a:solidFill>
                  <a:prstClr val="black"/>
                </a:solidFill>
                <a:latin typeface="Calibri"/>
                <a:ea typeface="ＭＳ Ｐゴシック" panose="020B0600070205080204" pitchFamily="50" charset="-128"/>
              </a:rPr>
              <a:t>F2F</a:t>
            </a:r>
            <a:r>
              <a:rPr lang="ja-JP" altLang="en-US" sz="2275" dirty="0">
                <a:solidFill>
                  <a:prstClr val="black"/>
                </a:solidFill>
                <a:latin typeface="Calibri"/>
                <a:ea typeface="ＭＳ Ｐゴシック" panose="020B0600070205080204" pitchFamily="50" charset="-128"/>
              </a:rPr>
              <a:t>会議　（</a:t>
            </a:r>
            <a:r>
              <a:rPr lang="en-US" altLang="ja-JP" sz="2275" dirty="0">
                <a:solidFill>
                  <a:prstClr val="black"/>
                </a:solidFill>
                <a:latin typeface="Calibri"/>
                <a:ea typeface="ＭＳ Ｐゴシック" panose="020B0600070205080204" pitchFamily="50" charset="-128"/>
              </a:rPr>
              <a:t>5/29</a:t>
            </a:r>
            <a:r>
              <a:rPr lang="ja-JP" altLang="en-US" sz="2275" dirty="0">
                <a:solidFill>
                  <a:prstClr val="black"/>
                </a:solidFill>
                <a:latin typeface="Calibri"/>
                <a:ea typeface="ＭＳ Ｐゴシック" panose="020B0600070205080204" pitchFamily="50" charset="-128"/>
              </a:rPr>
              <a:t> 横浜、</a:t>
            </a:r>
            <a:r>
              <a:rPr lang="en-US" altLang="ja-JP" sz="2275" dirty="0">
                <a:solidFill>
                  <a:prstClr val="black"/>
                </a:solidFill>
                <a:latin typeface="Calibri"/>
                <a:ea typeface="ＭＳ Ｐゴシック" panose="020B0600070205080204" pitchFamily="50" charset="-128"/>
              </a:rPr>
              <a:t>9/2 </a:t>
            </a:r>
            <a:r>
              <a:rPr lang="ja-JP" altLang="en-US" sz="2275" dirty="0">
                <a:solidFill>
                  <a:prstClr val="black"/>
                </a:solidFill>
                <a:latin typeface="Calibri"/>
                <a:ea typeface="ＭＳ Ｐゴシック" panose="020B0600070205080204" pitchFamily="50" charset="-128"/>
              </a:rPr>
              <a:t>川崎）</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ea typeface="ＭＳ Ｐゴシック" panose="020B0600070205080204" pitchFamily="50" charset="-128"/>
              </a:rPr>
              <a:t>全体会合開催方法改善に関する議論</a:t>
            </a:r>
            <a:endParaRPr lang="en-US" altLang="ja-JP" sz="1950"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11</a:t>
            </a:r>
            <a:r>
              <a:rPr lang="ja-JP" altLang="en-US" sz="1950" dirty="0">
                <a:solidFill>
                  <a:prstClr val="black"/>
                </a:solidFill>
                <a:latin typeface="Calibri"/>
                <a:ea typeface="ＭＳ Ｐゴシック" panose="020B0600070205080204" pitchFamily="50" charset="-128"/>
              </a:rPr>
              <a:t>回アジェンダ案</a:t>
            </a:r>
            <a:endParaRPr lang="en-US" altLang="ja-JP" sz="1950" dirty="0">
              <a:solidFill>
                <a:prstClr val="black"/>
              </a:solidFill>
              <a:latin typeface="Calibri"/>
              <a:ea typeface="ＭＳ Ｐゴシック" panose="020B0600070205080204" pitchFamily="50" charset="-128"/>
            </a:endParaRPr>
          </a:p>
        </p:txBody>
      </p:sp>
      <p:sp>
        <p:nvSpPr>
          <p:cNvPr id="6" name="タイトル 1"/>
          <p:cNvSpPr txBox="1">
            <a:spLocks/>
          </p:cNvSpPr>
          <p:nvPr/>
        </p:nvSpPr>
        <p:spPr>
          <a:xfrm>
            <a:off x="241794" y="476672"/>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Japan 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Planning SWG</a:t>
            </a:r>
          </a:p>
        </p:txBody>
      </p:sp>
    </p:spTree>
    <p:extLst>
      <p:ext uri="{BB962C8B-B14F-4D97-AF65-F5344CB8AC3E}">
        <p14:creationId xmlns:p14="http://schemas.microsoft.com/office/powerpoint/2010/main" val="165959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64188"/>
            <a:ext cx="8229600" cy="716541"/>
          </a:xfrm>
          <a:solidFill>
            <a:schemeClr val="accent5">
              <a:lumMod val="40000"/>
              <a:lumOff val="60000"/>
            </a:schemeClr>
          </a:solidFill>
          <a:ln>
            <a:solidFill>
              <a:schemeClr val="accent1"/>
            </a:solidFill>
          </a:ln>
        </p:spPr>
        <p:txBody>
          <a:bodyPr>
            <a:normAutofit fontScale="90000"/>
          </a:bodyPr>
          <a:lstStyle/>
          <a:p>
            <a:r>
              <a:rPr lang="en-US" altLang="ja-JP" sz="3600" dirty="0">
                <a:latin typeface="Meiryo UI" panose="020B0604030504040204" pitchFamily="50" charset="-128"/>
                <a:ea typeface="Meiryo UI" panose="020B0604030504040204" pitchFamily="50" charset="-128"/>
              </a:rPr>
              <a:t>FAQ</a:t>
            </a:r>
            <a:r>
              <a:rPr lang="ja-JP" altLang="en-US" sz="3600" dirty="0">
                <a:latin typeface="Meiryo UI" panose="020B0604030504040204" pitchFamily="50" charset="-128"/>
                <a:ea typeface="Meiryo UI" panose="020B0604030504040204" pitchFamily="50" charset="-128"/>
              </a:rPr>
              <a:t>作成</a:t>
            </a:r>
            <a:r>
              <a:rPr lang="en-US" altLang="ja-JP" sz="3600" dirty="0">
                <a:latin typeface="Meiryo UI" panose="020B0604030504040204" pitchFamily="50" charset="-128"/>
                <a:ea typeface="Meiryo UI" panose="020B0604030504040204" pitchFamily="50" charset="-128"/>
              </a:rPr>
              <a:t>SWG</a:t>
            </a:r>
            <a:endParaRPr kumimoji="1" lang="ja-JP" altLang="en-US" sz="3600" dirty="0">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632520" y="1124744"/>
            <a:ext cx="8712968" cy="5231606"/>
          </a:xfrm>
        </p:spPr>
        <p:txBody>
          <a:bodyPr>
            <a:noAutofit/>
          </a:bodyPr>
          <a:lstStyle/>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活動内容：</a:t>
            </a:r>
            <a:r>
              <a:rPr lang="en-US" altLang="ja-JP" sz="1800" dirty="0">
                <a:latin typeface="Meiryo UI" panose="020B0604030504040204" pitchFamily="50" charset="-128"/>
                <a:ea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rPr>
              <a:t>ライセンス関連の</a:t>
            </a:r>
            <a:r>
              <a:rPr lang="en-US" altLang="ja-JP" sz="1800" dirty="0">
                <a:latin typeface="Meiryo UI" panose="020B0604030504040204" pitchFamily="50" charset="-128"/>
                <a:ea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rPr>
              <a:t>を作成して公開</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活動開始：</a:t>
            </a:r>
            <a:r>
              <a:rPr lang="en-US" altLang="ja-JP" sz="1800" dirty="0">
                <a:latin typeface="Meiryo UI" panose="020B0604030504040204" pitchFamily="50" charset="-128"/>
                <a:ea typeface="Meiryo UI" panose="020B0604030504040204" pitchFamily="50" charset="-128"/>
              </a:rPr>
              <a:t>2018</a:t>
            </a:r>
            <a:r>
              <a:rPr lang="ja-JP" altLang="en-US" sz="1800" dirty="0">
                <a:latin typeface="Meiryo UI" panose="020B0604030504040204" pitchFamily="50" charset="-128"/>
                <a:ea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rPr>
              <a:t>10</a:t>
            </a:r>
            <a:r>
              <a:rPr lang="ja-JP" altLang="en-US" sz="1800" dirty="0">
                <a:latin typeface="Meiryo UI" panose="020B0604030504040204" pitchFamily="50" charset="-128"/>
                <a:ea typeface="Meiryo UI" panose="020B0604030504040204" pitchFamily="50" charset="-128"/>
              </a:rPr>
              <a:t>月</a:t>
            </a:r>
            <a:r>
              <a:rPr lang="en-US" altLang="ja-JP" sz="1800" dirty="0">
                <a:latin typeface="Meiryo UI" panose="020B0604030504040204" pitchFamily="50" charset="-128"/>
                <a:ea typeface="Meiryo UI" panose="020B0604030504040204" pitchFamily="50" charset="-128"/>
              </a:rPr>
              <a:t>18</a:t>
            </a:r>
            <a:r>
              <a:rPr lang="ja-JP" altLang="en-US" sz="1800" dirty="0">
                <a:latin typeface="Meiryo UI" panose="020B0604030504040204" pitchFamily="50" charset="-128"/>
                <a:ea typeface="Meiryo UI" panose="020B0604030504040204" pitchFamily="50" charset="-128"/>
              </a:rPr>
              <a:t>日キックオフ</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参加人数：</a:t>
            </a:r>
            <a:r>
              <a:rPr lang="en-US" altLang="ja-JP" sz="1800" dirty="0">
                <a:latin typeface="Meiryo UI" panose="020B0604030504040204" pitchFamily="50" charset="-128"/>
                <a:ea typeface="Meiryo UI" panose="020B0604030504040204" pitchFamily="50" charset="-128"/>
              </a:rPr>
              <a:t>28</a:t>
            </a:r>
            <a:r>
              <a:rPr lang="ja-JP" altLang="en-US" sz="1800" dirty="0">
                <a:latin typeface="Meiryo UI" panose="020B0604030504040204" pitchFamily="50" charset="-128"/>
                <a:ea typeface="Meiryo UI" panose="020B0604030504040204" pitchFamily="50" charset="-128"/>
              </a:rPr>
              <a:t>名</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成果物：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ライセンス関連でよくある誤解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V3</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   </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en-US" altLang="ja-JP" sz="1800" dirty="0">
                <a:latin typeface="Meiryo UI" panose="020B0604030504040204" pitchFamily="50" charset="-128"/>
                <a:ea typeface="Meiryo UI" panose="020B0604030504040204" pitchFamily="50" charset="-128"/>
                <a:cs typeface="Meiryo UI" panose="020B0604030504040204" pitchFamily="50" charset="-128"/>
              </a:rPr>
              <a:t>             2019</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7</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月公開（</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FAQ:20</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件）</a:t>
            </a:r>
            <a:endParaRPr lang="en-US" altLang="ja-JP" sz="1800" dirty="0">
              <a:latin typeface="Meiryo UI" panose="020B0604030504040204" pitchFamily="50" charset="-128"/>
              <a:ea typeface="Meiryo UI" panose="020B0604030504040204" pitchFamily="50" charset="-128"/>
            </a:endParaRPr>
          </a:p>
          <a:p>
            <a:pPr>
              <a:lnSpc>
                <a:spcPts val="3000"/>
              </a:lnSpc>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検討ルール：</a:t>
            </a:r>
            <a:br>
              <a:rPr lang="en-US" altLang="ja-JP" sz="1800" dirty="0">
                <a:latin typeface="Meiryo UI" panose="020B0604030504040204" pitchFamily="50" charset="-128"/>
                <a:ea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①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初心者向け</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一般的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な内容とする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② ライセンスの</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解釈がグレー</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な内容や、</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ビジネス毎に判断が必要</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な内容は記載しない</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③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ネット上</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SLACK</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）で会話、</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オフ会</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レビューを実施</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④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弁護士によるレビュー後</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に公開</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⑤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CC0-V1.0</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で公開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⑥ </a:t>
            </a:r>
            <a:r>
              <a:rPr lang="en-GB" altLang="ja-JP"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Chatham House Rule</a:t>
            </a:r>
            <a:r>
              <a:rPr lang="ja-JP" altLang="en-US"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（情報は利用可、誰が言ったかは口外しない）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を採用</a:t>
            </a:r>
            <a:endParaRPr lang="ja-JP" altLang="ja-JP" sz="1800" dirty="0">
              <a:latin typeface="Meiryo UI" panose="020B0604030504040204" pitchFamily="50" charset="-128"/>
              <a:ea typeface="Meiryo UI" panose="020B0604030504040204" pitchFamily="50" charset="-128"/>
              <a:cs typeface="Meiryo UI" panose="020B0604030504040204" pitchFamily="50" charset="-128"/>
            </a:endParaRPr>
          </a:p>
          <a:p>
            <a:pPr>
              <a:spcBef>
                <a:spcPts val="0"/>
              </a:spcBef>
              <a:buFont typeface="+mj-lt"/>
              <a:buAutoNum type="arabicPeriod"/>
            </a:pP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フッター プレースホルダー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a:t>CC0-1.0</a:t>
            </a:r>
            <a:r>
              <a:rPr lang="ja-JP" altLang="en-US"/>
              <a:t>（パブリックドメイン）</a:t>
            </a:r>
            <a:endParaRPr kumimoji="1" lang="ja-JP" altLang="en-US"/>
          </a:p>
        </p:txBody>
      </p:sp>
      <p:pic>
        <p:nvPicPr>
          <p:cNvPr id="6" name="図 5"/>
          <p:cNvPicPr>
            <a:picLocks noChangeAspect="1"/>
          </p:cNvPicPr>
          <p:nvPr/>
        </p:nvPicPr>
        <p:blipFill>
          <a:blip r:embed="rId3"/>
          <a:stretch>
            <a:fillRect/>
          </a:stretch>
        </p:blipFill>
        <p:spPr>
          <a:xfrm>
            <a:off x="6069254" y="1484785"/>
            <a:ext cx="3348242" cy="2520280"/>
          </a:xfrm>
          <a:prstGeom prst="rect">
            <a:avLst/>
          </a:prstGeom>
        </p:spPr>
      </p:pic>
      <p:sp>
        <p:nvSpPr>
          <p:cNvPr id="7" name="テキスト ボックス 6"/>
          <p:cNvSpPr txBox="1"/>
          <p:nvPr/>
        </p:nvSpPr>
        <p:spPr>
          <a:xfrm>
            <a:off x="6951142" y="1156103"/>
            <a:ext cx="1465466" cy="307777"/>
          </a:xfrm>
          <a:prstGeom prst="rect">
            <a:avLst/>
          </a:prstGeom>
          <a:noFill/>
        </p:spPr>
        <p:txBody>
          <a:bodyPr wrap="none" rtlCol="0">
            <a:spAutoFit/>
          </a:bodyPr>
          <a:lstStyle/>
          <a:p>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FAQ</a:t>
            </a:r>
            <a:r>
              <a:rPr kumimoji="1" lang="ja-JP" altLang="en-US" dirty="0">
                <a:latin typeface="Meiryo UI" panose="020B0604030504040204" pitchFamily="50" charset="-128"/>
                <a:ea typeface="Meiryo UI" panose="020B0604030504040204" pitchFamily="50" charset="-128"/>
              </a:rPr>
              <a:t>サンプル）</a:t>
            </a:r>
          </a:p>
        </p:txBody>
      </p:sp>
    </p:spTree>
    <p:extLst>
      <p:ext uri="{BB962C8B-B14F-4D97-AF65-F5344CB8AC3E}">
        <p14:creationId xmlns:p14="http://schemas.microsoft.com/office/powerpoint/2010/main" val="2616020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3600" dirty="0">
                <a:latin typeface="+mj-ea"/>
                <a:ea typeface="+mj-ea"/>
              </a:rPr>
              <a:t>独占禁止法順守ポリシー </a:t>
            </a:r>
            <a:r>
              <a:rPr kumimoji="1" lang="en-US" altLang="ja-JP" sz="2800" dirty="0">
                <a:latin typeface="+mj-ea"/>
                <a:ea typeface="+mj-ea"/>
              </a:rPr>
              <a:t>(Antitrust Policy)</a:t>
            </a:r>
            <a:endParaRPr kumimoji="1" lang="ja-JP" altLang="en-US" sz="28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a:latin typeface="+mn-ea"/>
                <a:ea typeface="+mn-ea"/>
              </a:rPr>
              <a:t>Linux Foundation (</a:t>
            </a:r>
            <a:r>
              <a:rPr kumimoji="1" lang="ja-JP" altLang="en-US" sz="2000" dirty="0">
                <a:latin typeface="+mn-ea"/>
                <a:ea typeface="+mn-ea"/>
              </a:rPr>
              <a:t>以下</a:t>
            </a:r>
            <a:r>
              <a:rPr kumimoji="1" lang="en-US" altLang="ja-JP" sz="2000" dirty="0">
                <a:latin typeface="+mn-ea"/>
                <a:ea typeface="+mn-ea"/>
              </a:rPr>
              <a:t>LF</a:t>
            </a:r>
            <a:r>
              <a:rPr kumimoji="1" lang="ja-JP" altLang="en-US" sz="2000" dirty="0">
                <a:latin typeface="+mn-ea"/>
                <a:ea typeface="+mn-ea"/>
              </a:rPr>
              <a:t>と略す</a:t>
            </a:r>
            <a:r>
              <a:rPr kumimoji="1" lang="en-US" altLang="ja-JP" sz="2000" dirty="0">
                <a:latin typeface="+mn-ea"/>
                <a:ea typeface="+mn-ea"/>
              </a:rPr>
              <a:t>) </a:t>
            </a:r>
            <a:r>
              <a:rPr kumimoji="1" lang="ja-JP" altLang="en-US" sz="2000" dirty="0">
                <a:latin typeface="+mn-ea"/>
                <a:ea typeface="+mn-ea"/>
              </a:rPr>
              <a:t>の会議は、産業界で競合関係にある企業同士の参加が不可欠です。</a:t>
            </a:r>
            <a:r>
              <a:rPr kumimoji="1" lang="en-US" altLang="ja-JP" sz="2000" dirty="0">
                <a:latin typeface="+mn-ea"/>
                <a:ea typeface="+mn-ea"/>
              </a:rPr>
              <a:t>LF</a:t>
            </a:r>
            <a:r>
              <a:rPr kumimoji="1" lang="ja-JP" altLang="en-US" sz="2000" dirty="0">
                <a:latin typeface="+mn-ea"/>
                <a:ea typeface="+mn-ea"/>
              </a:rPr>
              <a:t>は、すべての活動を、適用されるべきすべての独占禁止法</a:t>
            </a:r>
            <a:r>
              <a:rPr kumimoji="1" lang="en-US" altLang="ja-JP" sz="2000" dirty="0">
                <a:latin typeface="+mn-ea"/>
                <a:ea typeface="+mn-ea"/>
              </a:rPr>
              <a:t>/</a:t>
            </a:r>
            <a:r>
              <a:rPr kumimoji="1" lang="ja-JP" altLang="en-US" sz="2000" dirty="0">
                <a:latin typeface="+mn-ea"/>
                <a:ea typeface="+mn-ea"/>
              </a:rPr>
              <a:t>競争法に則って運営します。従って、会議の出席者は、アジェンダに沿って会議を進め、国内外の独占禁止法</a:t>
            </a:r>
            <a:r>
              <a:rPr kumimoji="1" lang="en-US" altLang="ja-JP" sz="2000" dirty="0">
                <a:latin typeface="+mn-ea"/>
                <a:ea typeface="+mn-ea"/>
              </a:rPr>
              <a:t>/</a:t>
            </a:r>
            <a:r>
              <a:rPr kumimoji="1" lang="ja-JP" altLang="en-US" sz="2000" dirty="0">
                <a:latin typeface="+mn-ea"/>
                <a:ea typeface="+mn-ea"/>
              </a:rPr>
              <a:t>競争法の下で禁止されているいかなる活動にも参加しないよう、注意を払うことが非常に重要です。</a:t>
            </a:r>
            <a:endParaRPr kumimoji="1" lang="en-US" altLang="ja-JP" sz="2000" dirty="0">
              <a:latin typeface="+mn-ea"/>
              <a:ea typeface="+mn-ea"/>
            </a:endParaRPr>
          </a:p>
          <a:p>
            <a:pPr marL="271463" indent="-141288"/>
            <a:r>
              <a:rPr kumimoji="1" lang="en-US" altLang="ja-JP" sz="2000" dirty="0">
                <a:latin typeface="+mn-ea"/>
                <a:ea typeface="+mn-ea"/>
              </a:rPr>
              <a:t>LF</a:t>
            </a:r>
            <a:r>
              <a:rPr kumimoji="1" lang="ja-JP" altLang="en-US" sz="2000" dirty="0">
                <a:latin typeface="+mn-ea"/>
                <a:ea typeface="+mn-ea"/>
              </a:rPr>
              <a:t>の会議において、また</a:t>
            </a:r>
            <a:r>
              <a:rPr kumimoji="1" lang="en-US" altLang="ja-JP" sz="2000" dirty="0">
                <a:latin typeface="+mn-ea"/>
                <a:ea typeface="+mn-ea"/>
              </a:rPr>
              <a:t>LF</a:t>
            </a:r>
            <a:r>
              <a:rPr kumimoji="1" lang="ja-JP" altLang="en-US" sz="2000" dirty="0">
                <a:latin typeface="+mn-ea"/>
                <a:ea typeface="+mn-ea"/>
              </a:rPr>
              <a:t>の活動に関連して、禁止されている行動の例は、</a:t>
            </a:r>
            <a:r>
              <a:rPr kumimoji="1" lang="en-US" altLang="ja-JP" sz="2000" dirty="0">
                <a:latin typeface="+mn-lt"/>
                <a:ea typeface="+mn-ea"/>
              </a:rPr>
              <a:t>https://www.linuxfoundation.jp/antitrust-policy/ </a:t>
            </a:r>
            <a:r>
              <a:rPr kumimoji="1" lang="ja-JP" altLang="en-US" sz="2000" dirty="0">
                <a:latin typeface="+mn-ea"/>
                <a:ea typeface="+mn-ea"/>
              </a:rPr>
              <a:t>から入手できる</a:t>
            </a:r>
            <a:r>
              <a:rPr kumimoji="1" lang="en-US" altLang="ja-JP" sz="2000" dirty="0">
                <a:latin typeface="+mn-ea"/>
                <a:ea typeface="+mn-ea"/>
              </a:rPr>
              <a:t>LF</a:t>
            </a:r>
            <a:r>
              <a:rPr kumimoji="1" lang="ja-JP" altLang="en-US" sz="2000" dirty="0">
                <a:latin typeface="+mn-ea"/>
                <a:ea typeface="+mn-ea"/>
              </a:rPr>
              <a:t>独占禁止法順守ポリシーに記載されています。これらの事項について質問がある場合は、あなたの会社の法律顧問に問い合わせるか、もしあなたが</a:t>
            </a:r>
            <a:r>
              <a:rPr kumimoji="1" lang="en-US" altLang="ja-JP" sz="2000" dirty="0">
                <a:latin typeface="+mn-ea"/>
                <a:ea typeface="+mn-ea"/>
              </a:rPr>
              <a:t>LF</a:t>
            </a:r>
            <a:r>
              <a:rPr kumimoji="1" lang="ja-JP" altLang="en-US" sz="2000" dirty="0">
                <a:latin typeface="+mn-ea"/>
                <a:ea typeface="+mn-ea"/>
              </a:rPr>
              <a:t>のメンバーであるならば、</a:t>
            </a:r>
            <a:r>
              <a:rPr kumimoji="1" lang="en-US" altLang="ja-JP" sz="2000" dirty="0">
                <a:latin typeface="+mn-ea"/>
                <a:ea typeface="+mn-ea"/>
              </a:rPr>
              <a:t>LF</a:t>
            </a:r>
            <a:r>
              <a:rPr kumimoji="1" lang="ja-JP" altLang="en-US" sz="2000" dirty="0">
                <a:latin typeface="+mn-ea"/>
                <a:ea typeface="+mn-ea"/>
              </a:rPr>
              <a:t>の法律顧問である </a:t>
            </a:r>
            <a:r>
              <a:rPr kumimoji="1" lang="en-US" altLang="ja-JP" sz="2000" dirty="0" err="1">
                <a:latin typeface="+mn-ea"/>
                <a:ea typeface="+mn-ea"/>
              </a:rPr>
              <a:t>Gesmer</a:t>
            </a:r>
            <a:r>
              <a:rPr kumimoji="1" lang="en-US" altLang="ja-JP" sz="2000" dirty="0">
                <a:latin typeface="+mn-ea"/>
                <a:ea typeface="+mn-ea"/>
              </a:rPr>
              <a:t> </a:t>
            </a:r>
            <a:r>
              <a:rPr kumimoji="1" lang="en-US" altLang="ja-JP" sz="2000" dirty="0" err="1">
                <a:latin typeface="+mn-ea"/>
                <a:ea typeface="+mn-ea"/>
              </a:rPr>
              <a:t>Updegrove</a:t>
            </a:r>
            <a:r>
              <a:rPr kumimoji="1" lang="en-US" altLang="ja-JP" sz="2000" dirty="0">
                <a:latin typeface="+mn-ea"/>
                <a:ea typeface="+mn-ea"/>
              </a:rPr>
              <a:t> LLP </a:t>
            </a:r>
            <a:r>
              <a:rPr kumimoji="1" lang="ja-JP" altLang="en-US" sz="2000" dirty="0">
                <a:latin typeface="+mn-ea"/>
                <a:ea typeface="+mn-ea"/>
              </a:rPr>
              <a:t>の </a:t>
            </a:r>
            <a:r>
              <a:rPr kumimoji="1" lang="en-US" altLang="ja-JP" sz="2000" dirty="0">
                <a:latin typeface="+mn-ea"/>
                <a:ea typeface="+mn-ea"/>
              </a:rPr>
              <a:t>Andrew </a:t>
            </a:r>
            <a:r>
              <a:rPr kumimoji="1" lang="en-US" altLang="ja-JP" sz="2000" dirty="0" err="1">
                <a:latin typeface="+mn-ea"/>
                <a:ea typeface="+mn-ea"/>
              </a:rPr>
              <a:t>Updegrove</a:t>
            </a:r>
            <a:r>
              <a:rPr kumimoji="1" lang="en-US" altLang="ja-JP" sz="2000" dirty="0">
                <a:latin typeface="+mn-ea"/>
                <a:ea typeface="+mn-ea"/>
              </a:rPr>
              <a:t> </a:t>
            </a:r>
            <a:r>
              <a:rPr kumimoji="1" lang="ja-JP" altLang="en-US" sz="2000" dirty="0">
                <a:latin typeface="+mn-ea"/>
                <a:ea typeface="+mn-ea"/>
              </a:rPr>
              <a:t>にお問い合わせください。</a:t>
            </a:r>
          </a:p>
        </p:txBody>
      </p:sp>
    </p:spTree>
    <p:extLst>
      <p:ext uri="{BB962C8B-B14F-4D97-AF65-F5344CB8AC3E}">
        <p14:creationId xmlns:p14="http://schemas.microsoft.com/office/powerpoint/2010/main" val="367955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9" name="タイトル 1"/>
          <p:cNvSpPr txBox="1">
            <a:spLocks/>
          </p:cNvSpPr>
          <p:nvPr/>
        </p:nvSpPr>
        <p:spPr>
          <a:xfrm>
            <a:off x="128464" y="495941"/>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Tahoma" pitchFamily="34" charset="0"/>
                <a:ea typeface="ＭＳ Ｐゴシック" pitchFamily="50" charset="-128"/>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Leaflet Project</a:t>
            </a:r>
            <a:r>
              <a:rPr kumimoji="1" lang="ja-JP" altLang="en-US"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 </a:t>
            </a: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SWG</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 </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そもそも</a:t>
            </a:r>
            <a:r>
              <a:rPr kumimoji="1" lang="en-US" altLang="ja-JP"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OpenChain</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の</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Goal</a:t>
            </a:r>
            <a:r>
              <a:rPr kumimoji="1" lang="ja-JP" altLang="en-US"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って</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何？</a:t>
            </a:r>
          </a:p>
        </p:txBody>
      </p:sp>
      <p:pic>
        <p:nvPicPr>
          <p:cNvPr id="20" name="Picture 2" descr="grass fence structure sport lawn pasture football goal player baseball field net rush network ball sports football goal sport venue outdoor structure chain link fencing home fencing goal net"/>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7411" y="1804139"/>
            <a:ext cx="9945660" cy="3964693"/>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p:cNvSpPr txBox="1"/>
          <p:nvPr/>
        </p:nvSpPr>
        <p:spPr>
          <a:xfrm>
            <a:off x="1766367" y="2789245"/>
            <a:ext cx="6191250" cy="1692771"/>
          </a:xfrm>
          <a:prstGeom prst="rect">
            <a:avLst/>
          </a:prstGeom>
          <a:solidFill>
            <a:srgbClr val="008E40">
              <a:alpha val="45000"/>
            </a:srgbClr>
          </a:solidFill>
        </p:spPr>
        <p:txBody>
          <a:bodyPr wrap="square" rtlCol="0">
            <a:spAutoFit/>
          </a:bodyPr>
          <a:lstStyle/>
          <a:p>
            <a:r>
              <a:rPr kumimoji="1" lang="ja-JP" altLang="en-US" sz="2600" b="1" kern="1200" dirty="0">
                <a:solidFill>
                  <a:prstClr val="white"/>
                </a:solidFill>
                <a:latin typeface="Segoe UI Symbol"/>
                <a:ea typeface="メイリオ"/>
              </a:rPr>
              <a:t>上流から</a:t>
            </a:r>
            <a:r>
              <a:rPr kumimoji="1" lang="en-US" altLang="ja-JP" sz="2600" b="1" kern="1200" dirty="0">
                <a:solidFill>
                  <a:prstClr val="white"/>
                </a:solidFill>
                <a:latin typeface="Segoe UI Symbol"/>
                <a:ea typeface="メイリオ"/>
              </a:rPr>
              <a:t>OSS</a:t>
            </a:r>
            <a:r>
              <a:rPr kumimoji="1" lang="ja-JP" altLang="en-US" sz="2600" b="1" kern="1200" dirty="0">
                <a:solidFill>
                  <a:prstClr val="white"/>
                </a:solidFill>
                <a:latin typeface="Segoe UI Symbol"/>
                <a:ea typeface="メイリオ"/>
              </a:rPr>
              <a:t>についての</a:t>
            </a:r>
            <a:r>
              <a:rPr kumimoji="1" lang="ja-JP" altLang="en-US" sz="2600" b="1" kern="1200" dirty="0">
                <a:solidFill>
                  <a:srgbClr val="FFFF00"/>
                </a:solidFill>
                <a:latin typeface="Segoe UI Symbol"/>
                <a:ea typeface="メイリオ"/>
              </a:rPr>
              <a:t>的確な情報</a:t>
            </a:r>
            <a:r>
              <a:rPr kumimoji="1" lang="ja-JP" altLang="en-US" sz="2600" b="1" kern="1200" dirty="0">
                <a:solidFill>
                  <a:prstClr val="white"/>
                </a:solidFill>
                <a:latin typeface="Segoe UI Symbol"/>
                <a:ea typeface="メイリオ"/>
              </a:rPr>
              <a:t>が</a:t>
            </a:r>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タイムリーに流れてくるようにすること</a:t>
            </a:r>
            <a:endParaRPr kumimoji="1" lang="en-US" altLang="ja-JP" sz="2600" b="1" kern="1200" dirty="0">
              <a:solidFill>
                <a:prstClr val="white"/>
              </a:solidFill>
              <a:latin typeface="Segoe UI Symbol"/>
              <a:ea typeface="メイリオ"/>
            </a:endParaRPr>
          </a:p>
          <a:p>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下流に対しても同様に流すようにする</a:t>
            </a:r>
          </a:p>
        </p:txBody>
      </p:sp>
      <p:sp>
        <p:nvSpPr>
          <p:cNvPr id="22" name="テキスト ボックス 21"/>
          <p:cNvSpPr txBox="1"/>
          <p:nvPr/>
        </p:nvSpPr>
        <p:spPr>
          <a:xfrm>
            <a:off x="867392" y="4570863"/>
            <a:ext cx="8095485" cy="1159420"/>
          </a:xfrm>
          <a:prstGeom prst="rect">
            <a:avLst/>
          </a:prstGeom>
          <a:solidFill>
            <a:srgbClr val="FF0000">
              <a:alpha val="66000"/>
            </a:srgbClr>
          </a:solidFill>
        </p:spPr>
        <p:txBody>
          <a:bodyPr wrap="none" rtlCol="0">
            <a:spAutoFit/>
          </a:bodyPr>
          <a:lstStyle/>
          <a:p>
            <a:pPr algn="ctr"/>
            <a:r>
              <a:rPr kumimoji="1" lang="en-US" altLang="ja-JP" sz="3467" b="1" kern="1200" dirty="0">
                <a:solidFill>
                  <a:prstClr val="white"/>
                </a:solidFill>
                <a:latin typeface="Segoe UI Symbol"/>
                <a:ea typeface="メイリオ"/>
              </a:rPr>
              <a:t>OSS</a:t>
            </a:r>
            <a:r>
              <a:rPr kumimoji="1" lang="ja-JP" altLang="en-US" sz="3467" b="1" kern="1200" dirty="0">
                <a:solidFill>
                  <a:prstClr val="white"/>
                </a:solidFill>
                <a:latin typeface="Segoe UI Symbol"/>
                <a:ea typeface="メイリオ"/>
              </a:rPr>
              <a:t>についての重要ポイントを少しでも</a:t>
            </a:r>
            <a:endParaRPr kumimoji="1" lang="en-US" altLang="ja-JP" sz="3467" b="1" kern="1200" dirty="0">
              <a:solidFill>
                <a:prstClr val="white"/>
              </a:solidFill>
              <a:latin typeface="Segoe UI Symbol"/>
              <a:ea typeface="メイリオ"/>
            </a:endParaRPr>
          </a:p>
          <a:p>
            <a:pPr algn="ctr"/>
            <a:r>
              <a:rPr kumimoji="1" lang="ja-JP" altLang="en-US" sz="3467" b="1" kern="1200" dirty="0">
                <a:solidFill>
                  <a:prstClr val="white"/>
                </a:solidFill>
                <a:latin typeface="Segoe UI Symbol"/>
                <a:ea typeface="メイリオ"/>
              </a:rPr>
              <a:t>多くの人に知ってもらう必要がある</a:t>
            </a:r>
            <a:endParaRPr kumimoji="1" lang="en-US" altLang="ja-JP" sz="3467" b="1" kern="1200" dirty="0">
              <a:solidFill>
                <a:prstClr val="white"/>
              </a:solidFill>
              <a:latin typeface="Segoe UI Symbol"/>
              <a:ea typeface="メイリオ"/>
            </a:endParaRPr>
          </a:p>
        </p:txBody>
      </p:sp>
      <p:sp>
        <p:nvSpPr>
          <p:cNvPr id="23" name="テキスト ボックス 22"/>
          <p:cNvSpPr txBox="1"/>
          <p:nvPr/>
        </p:nvSpPr>
        <p:spPr>
          <a:xfrm>
            <a:off x="1236860" y="5890352"/>
            <a:ext cx="7641836" cy="392415"/>
          </a:xfrm>
          <a:prstGeom prst="rect">
            <a:avLst/>
          </a:prstGeom>
          <a:noFill/>
        </p:spPr>
        <p:txBody>
          <a:bodyPr wrap="none" rtlCol="0">
            <a:spAutoFit/>
          </a:bodyPr>
          <a:lstStyle/>
          <a:p>
            <a:r>
              <a:rPr kumimoji="1" lang="ja-JP" altLang="en-US" sz="1950" b="1" kern="1200" dirty="0">
                <a:solidFill>
                  <a:srgbClr val="C00000"/>
                </a:solidFill>
                <a:latin typeface="Segoe UI Symbol"/>
                <a:ea typeface="メイリオ"/>
              </a:rPr>
              <a:t>何が必要か、いつ必要か、なぜ必要か・・・そもそも</a:t>
            </a:r>
            <a:r>
              <a:rPr kumimoji="1" lang="en-US" altLang="ja-JP" sz="1950" b="1" kern="1200" dirty="0">
                <a:solidFill>
                  <a:srgbClr val="C00000"/>
                </a:solidFill>
                <a:latin typeface="Segoe UI Symbol"/>
                <a:ea typeface="メイリオ"/>
              </a:rPr>
              <a:t>OSS</a:t>
            </a:r>
            <a:r>
              <a:rPr kumimoji="1" lang="ja-JP" altLang="en-US" sz="1950" b="1" kern="1200" dirty="0">
                <a:solidFill>
                  <a:srgbClr val="C00000"/>
                </a:solidFill>
                <a:latin typeface="Segoe UI Symbol"/>
                <a:ea typeface="メイリオ"/>
              </a:rPr>
              <a:t>とは何か</a:t>
            </a:r>
          </a:p>
        </p:txBody>
      </p:sp>
    </p:spTree>
    <p:extLst>
      <p:ext uri="{BB962C8B-B14F-4D97-AF65-F5344CB8AC3E}">
        <p14:creationId xmlns:p14="http://schemas.microsoft.com/office/powerpoint/2010/main" val="3434433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1" name="タイトル 1">
            <a:extLst>
              <a:ext uri="{FF2B5EF4-FFF2-40B4-BE49-F238E27FC236}">
                <a16:creationId xmlns:a16="http://schemas.microsoft.com/office/drawing/2014/main" id="{C7FDB133-DE6A-49C9-B08D-4DD1416CAE4D}"/>
              </a:ext>
            </a:extLst>
          </p:cNvPr>
          <p:cNvSpPr txBox="1">
            <a:spLocks/>
          </p:cNvSpPr>
          <p:nvPr/>
        </p:nvSpPr>
        <p:spPr>
          <a:xfrm>
            <a:off x="513561" y="445147"/>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mj-ea"/>
                <a:ea typeface="+mj-ea"/>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600" b="0" i="0" u="sng" strike="noStrike" kern="0" cap="none" spc="0" normalizeH="0" baseline="0" noProof="0" dirty="0">
                <a:ln>
                  <a:noFill/>
                </a:ln>
                <a:solidFill>
                  <a:sysClr val="windowText" lastClr="000000"/>
                </a:solidFill>
                <a:effectLst/>
                <a:uLnTx/>
                <a:uFillTx/>
                <a:latin typeface="メイリオ"/>
                <a:ea typeface="メイリオ"/>
              </a:rPr>
              <a:t>少しでも多くの人に知ってもらうために</a:t>
            </a:r>
          </a:p>
        </p:txBody>
      </p:sp>
      <p:sp>
        <p:nvSpPr>
          <p:cNvPr id="12" name="コンテンツ プレースホルダー 5">
            <a:extLst>
              <a:ext uri="{FF2B5EF4-FFF2-40B4-BE49-F238E27FC236}">
                <a16:creationId xmlns:a16="http://schemas.microsoft.com/office/drawing/2014/main" id="{E48F2CFF-8EC8-45B5-960E-D8D72A893483}"/>
              </a:ext>
            </a:extLst>
          </p:cNvPr>
          <p:cNvSpPr txBox="1">
            <a:spLocks/>
          </p:cNvSpPr>
          <p:nvPr/>
        </p:nvSpPr>
        <p:spPr>
          <a:xfrm>
            <a:off x="3470835" y="1501337"/>
            <a:ext cx="5967165" cy="4155549"/>
          </a:xfrm>
          <a:prstGeom prst="rect">
            <a:avLst/>
          </a:prstGeom>
        </p:spPr>
        <p:txBody>
          <a:bodyPr lIns="66191" tIns="33182" rIns="66191" bIns="33182"/>
          <a:lstStyle>
            <a:lvl1pPr marL="139708" indent="-139708" algn="l" rtl="0" eaLnBrk="1" fontAlgn="base" hangingPunct="1">
              <a:spcBef>
                <a:spcPts val="0"/>
              </a:spcBef>
              <a:spcAft>
                <a:spcPct val="0"/>
              </a:spcAft>
              <a:buFont typeface="Arial" pitchFamily="34" charset="0"/>
              <a:buChar char="•"/>
              <a:defRPr kumimoji="1" sz="2600">
                <a:solidFill>
                  <a:schemeClr val="tx1"/>
                </a:solidFill>
                <a:latin typeface="+mn-ea"/>
                <a:ea typeface="+mn-ea"/>
                <a:cs typeface="HGP創英角ｺﾞｼｯｸUB" pitchFamily="50" charset="-128"/>
              </a:defRPr>
            </a:lvl1pPr>
            <a:lvl2pPr marL="354226" indent="-144691" algn="l" rtl="0" eaLnBrk="1" fontAlgn="base" hangingPunct="1">
              <a:spcBef>
                <a:spcPts val="0"/>
              </a:spcBef>
              <a:spcAft>
                <a:spcPct val="0"/>
              </a:spcAft>
              <a:buFont typeface="Arial" pitchFamily="34" charset="0"/>
              <a:buChar char="•"/>
              <a:defRPr kumimoji="1" sz="2167">
                <a:solidFill>
                  <a:schemeClr val="tx1"/>
                </a:solidFill>
                <a:latin typeface="+mn-ea"/>
                <a:ea typeface="+mn-ea"/>
                <a:cs typeface="HGP創英角ｺﾞｼｯｸUB" pitchFamily="50" charset="-128"/>
              </a:defRPr>
            </a:lvl2pPr>
            <a:lvl3pPr marL="560080" indent="-134770" algn="l" rtl="0" eaLnBrk="1" fontAlgn="base" hangingPunct="1">
              <a:spcBef>
                <a:spcPts val="0"/>
              </a:spcBef>
              <a:spcAft>
                <a:spcPct val="0"/>
              </a:spcAft>
              <a:buFont typeface="Arial" pitchFamily="34" charset="0"/>
              <a:buChar char="•"/>
              <a:defRPr kumimoji="1" sz="1733">
                <a:solidFill>
                  <a:schemeClr val="tx1"/>
                </a:solidFill>
                <a:latin typeface="+mn-ea"/>
                <a:ea typeface="+mn-ea"/>
                <a:cs typeface="HGP創英角ｺﾞｼｯｸUB" pitchFamily="50" charset="-128"/>
              </a:defRPr>
            </a:lvl3pPr>
            <a:lvl4pPr marL="774636" indent="-139708"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4pPr>
            <a:lvl5pPr marL="989192" indent="-144691"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5pPr>
            <a:lvl6pPr marL="1976123" indent="-179674" algn="l" rtl="0" eaLnBrk="1" fontAlgn="base" hangingPunct="1">
              <a:spcBef>
                <a:spcPct val="20000"/>
              </a:spcBef>
              <a:spcAft>
                <a:spcPct val="0"/>
              </a:spcAft>
              <a:buChar char="»"/>
              <a:defRPr kumimoji="1" sz="1625">
                <a:solidFill>
                  <a:schemeClr val="tx1"/>
                </a:solidFill>
                <a:latin typeface="+mn-lt"/>
                <a:ea typeface="+mn-ea"/>
              </a:defRPr>
            </a:lvl6pPr>
            <a:lvl7pPr marL="2335421" indent="-179674" algn="l" rtl="0" eaLnBrk="1" fontAlgn="base" hangingPunct="1">
              <a:spcBef>
                <a:spcPct val="20000"/>
              </a:spcBef>
              <a:spcAft>
                <a:spcPct val="0"/>
              </a:spcAft>
              <a:buChar char="»"/>
              <a:defRPr kumimoji="1" sz="1625">
                <a:solidFill>
                  <a:schemeClr val="tx1"/>
                </a:solidFill>
                <a:latin typeface="+mn-lt"/>
                <a:ea typeface="+mn-ea"/>
              </a:defRPr>
            </a:lvl7pPr>
            <a:lvl8pPr marL="2694711" indent="-179674" algn="l" rtl="0" eaLnBrk="1" fontAlgn="base" hangingPunct="1">
              <a:spcBef>
                <a:spcPct val="20000"/>
              </a:spcBef>
              <a:spcAft>
                <a:spcPct val="0"/>
              </a:spcAft>
              <a:buChar char="»"/>
              <a:defRPr kumimoji="1" sz="1625">
                <a:solidFill>
                  <a:schemeClr val="tx1"/>
                </a:solidFill>
                <a:latin typeface="+mn-lt"/>
                <a:ea typeface="+mn-ea"/>
              </a:defRPr>
            </a:lvl8pPr>
            <a:lvl9pPr marL="3054008" indent="-179674" algn="l" rtl="0" eaLnBrk="1" fontAlgn="base" hangingPunct="1">
              <a:spcBef>
                <a:spcPct val="20000"/>
              </a:spcBef>
              <a:spcAft>
                <a:spcPct val="0"/>
              </a:spcAft>
              <a:buChar char="»"/>
              <a:defRPr kumimoji="1" sz="1625">
                <a:solidFill>
                  <a:schemeClr val="tx1"/>
                </a:solidFill>
                <a:latin typeface="+mn-lt"/>
                <a:ea typeface="+mn-ea"/>
              </a:defRPr>
            </a:lvl9pPr>
          </a:lstStyle>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冊子（</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16</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ページ）の制作</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日本語版：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2000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英語版：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1000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共に</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pdf</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ファイルでの開示も（</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CC-0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）実施</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サプライチェーン間での意思疎通に活用されるのみならず、社内教育に使われるなどのケースもみられる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Japan</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North America</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などで配布</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中国語版の用意を進めている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p:txBody>
      </p:sp>
      <p:pic>
        <p:nvPicPr>
          <p:cNvPr id="13" name="図 12" descr="スクリーンショット が含まれている画像&#10;&#10;非常に高い精度で生成された説明">
            <a:extLst>
              <a:ext uri="{FF2B5EF4-FFF2-40B4-BE49-F238E27FC236}">
                <a16:creationId xmlns:a16="http://schemas.microsoft.com/office/drawing/2014/main" id="{67E3D24D-4445-49F6-95AF-62207C08D8C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0489" y="1556792"/>
            <a:ext cx="2999788" cy="42124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2989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1582044"/>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活動概要</a:t>
            </a:r>
            <a:endParaRPr lang="en-US" sz="36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2" name="テキスト プレースホルダー 1"/>
          <p:cNvSpPr>
            <a:spLocks noGrp="1"/>
          </p:cNvSpPr>
          <p:nvPr>
            <p:ph type="body" idx="1"/>
          </p:nvPr>
        </p:nvSpPr>
        <p:spPr>
          <a:xfrm>
            <a:off x="495301" y="2656657"/>
            <a:ext cx="9210227" cy="3508647"/>
          </a:xfrm>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メンバー</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小泉、福地</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岩田（報告者）</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活動状況</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F2F</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会議：</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回　</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8/19</a:t>
            </a:r>
            <a:r>
              <a:rPr kumimoji="1"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9/?</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日立</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pPr lvl="1"/>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教育資料のコンプライアンスプログラム･バージョンの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詳細の検討、作成</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プランニング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SWG(9/2@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富士通</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JapanWG</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(9/19)</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での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紹介、レビュー</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全体会合調整</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29541" indent="0">
              <a:buNone/>
            </a:pP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タイトル 1"/>
          <p:cNvSpPr txBox="1">
            <a:spLocks/>
          </p:cNvSpPr>
          <p:nvPr/>
        </p:nvSpPr>
        <p:spPr>
          <a:xfrm>
            <a:off x="647701" y="685801"/>
            <a:ext cx="8915399" cy="99059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ja-JP" altLang="en-US"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役割向け教育資料 </a:t>
            </a:r>
            <a:r>
              <a:rPr lang="en-US" altLang="ja-JP"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862995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605409"/>
            <a:ext cx="8915399" cy="1887487"/>
          </a:xfrm>
          <a:prstGeom prst="rect">
            <a:avLst/>
          </a:prstGeom>
          <a:noFill/>
          <a:ln>
            <a:noFill/>
          </a:ln>
        </p:spPr>
        <p:txBody>
          <a:bodyPr lIns="91425" tIns="45700" rIns="91425" bIns="45700" anchor="ctr" anchorCtr="0">
            <a:noAutofit/>
          </a:bodyPr>
          <a:lstStyle/>
          <a:p>
            <a:pPr>
              <a:buSzPct val="25000"/>
            </a:pP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４社の事例の分析と提案</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lang="en-US" sz="36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1844824"/>
            <a:ext cx="8904436" cy="4824536"/>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分析結果</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242888">
              <a:spcBef>
                <a:spcPts val="0"/>
              </a:spcBef>
              <a:buFont typeface="+mj-lt"/>
              <a:buAutoNum type="romanLcPeriod"/>
            </a:pP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Spec.-2.0</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を満たすためにコンプライアンスプログラムの</a:t>
            </a:r>
            <a:b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記載は必須</a:t>
            </a:r>
          </a:p>
          <a:p>
            <a:pPr marL="514350" lvl="0" indent="-242888">
              <a:spcBef>
                <a:spcPts val="0"/>
              </a:spcBef>
              <a:buFont typeface="+mj-lt"/>
              <a:buAutoNum type="romanLcPeriod"/>
            </a:pPr>
            <a:r>
              <a:rPr lang="ja-JP" altLang="en-US"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カリキュラムの具体化を考慮</a:t>
            </a:r>
            <a:endParaRPr lang="en-US" altLang="ja-JP"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242888">
              <a:spcBef>
                <a:spcPts val="0"/>
              </a:spcBef>
              <a:buFont typeface="+mj-lt"/>
              <a:buAutoNum type="romanLcPeriod"/>
            </a:pP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コンプライアンスプログラム･ﾊﾞｰｼﾞｮﾝはカリキュラムの</a:t>
            </a:r>
            <a:br>
              <a:rPr lang="en-US" altLang="ja-JP"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補足資料の位置付け</a:t>
            </a:r>
            <a:endParaRPr kumimoji="1"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514350" indent="-242888">
              <a:spcBef>
                <a:spcPts val="0"/>
              </a:spcBef>
              <a:buFont typeface="+mj-lt"/>
              <a:buAutoNum type="romanLcPeriod"/>
            </a:pP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各社の一般向け基礎教育の共通内容を考慮</a:t>
            </a:r>
            <a:endParaRPr kumimoji="1" lang="ja-JP" altLang="en-US" sz="14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0" lvl="0" indent="0">
              <a:spcBef>
                <a:spcPts val="0"/>
              </a:spcBef>
              <a:buNone/>
            </a:pPr>
            <a:endPar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r>
              <a:rPr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b.</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共通教育資料のコンプライアンスプログラム･ﾊﾞｰｼﾞｮﾝの内容</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の提案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i</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ⅲ.</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は必須項目とし、</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の共通内容を重点的に、</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の一部内容は概略的に、説明する方向で詳細化を検討</a:t>
            </a:r>
            <a:endPar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endParaRPr kumimoji="1"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0"/>
              </a:spcBef>
              <a:buNone/>
            </a:pPr>
            <a:r>
              <a:rPr kumimoji="1"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c.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役割毎の分担と責任の明確化</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Spec.-2.0</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上での役割の必須要件の例示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38659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16496" y="854225"/>
            <a:ext cx="9210227" cy="1062607"/>
          </a:xfrm>
          <a:prstGeom prst="rect">
            <a:avLst/>
          </a:prstGeom>
          <a:noFill/>
          <a:ln>
            <a:noFill/>
          </a:ln>
        </p:spPr>
        <p:txBody>
          <a:bodyPr lIns="91425" tIns="45700" rIns="91425" bIns="45700" anchor="ctr" anchorCtr="0">
            <a:noAutofit/>
          </a:bodyPr>
          <a:lstStyle/>
          <a:p>
            <a:pPr marL="447675" indent="-447675">
              <a:buClr>
                <a:srgbClr val="D2533C"/>
              </a:buClr>
              <a:buSzPct val="25000"/>
            </a:pPr>
            <a:r>
              <a:rPr lang="en-US" altLang="ja-JP"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4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ja-JP" altLang="en-US"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コンプライアンスプログラム･ﾊﾞｰｼﾞｮﾝ</a:t>
            </a:r>
            <a:br>
              <a:rPr lang="en-US" altLang="ja-JP"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の案作成と日程</a:t>
            </a:r>
            <a:endParaRPr lang="en-US" sz="3600" b="0" i="0" u="none" strike="noStrike" cap="none"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2076400"/>
            <a:ext cx="9120459" cy="4088904"/>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事例分析から、下記章立てで作成開始</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概説</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知的財産権</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活用</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出典･参考情報</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案作成の検討を通して、下記章立てに変更</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権</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導入時の検討</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レビュー</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配布</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参考文献･団体</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514350">
              <a:spcBef>
                <a:spcPts val="0"/>
              </a:spcBef>
              <a:buFont typeface="+mj-lt"/>
              <a:buAutoNum type="alphaLcPeriod"/>
            </a:pP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先ず、日本語版の第１次案を</a:t>
            </a: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GitHub</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にアップ</a:t>
            </a:r>
            <a:b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b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11</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月の</a:t>
            </a: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OSS EU</a:t>
            </a:r>
            <a:r>
              <a:rPr lang="ja-JP" altLang="en-US" b="0" i="0" u="none" strike="noStrike" cap="none" dirty="0" err="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にて</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英語版の第１次案を</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GitHub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にアップ予定</a:t>
            </a:r>
            <a:endParaRPr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3169275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組織間のライセンス情報授受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1"/>
            <a:ext cx="8229599" cy="1451411"/>
          </a:xfrm>
        </p:spPr>
        <p:txBody>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企業間で必要な情報を明確化</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参加メンバ企業の直接的な課題</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ライセンス情報として必要な情報の定義する</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作業上負荷にならないように、最低限の情報として定義する</a:t>
            </a:r>
          </a:p>
          <a:p>
            <a:pPr marL="119579" indent="0">
              <a:lnSpc>
                <a:spcPts val="1400"/>
              </a:lnSpc>
              <a:buNone/>
            </a:pPr>
            <a:r>
              <a:rPr lang="en-US" altLang="ja-JP" sz="1800" dirty="0">
                <a:sym typeface="Wingdings" panose="05000000000000000000" pitchFamily="2" charset="2"/>
              </a:rPr>
              <a:t> Automotive Grade Linux (AGL)</a:t>
            </a:r>
            <a:r>
              <a:rPr lang="ja-JP" altLang="en-US" sz="1800">
                <a:sym typeface="Wingdings" panose="05000000000000000000" pitchFamily="2" charset="2"/>
              </a:rPr>
              <a:t>での実用開始に向け生成手順等を検討中</a:t>
            </a:r>
            <a:endParaRPr lang="ja-JP" altLang="en-US" sz="1800" dirty="0"/>
          </a:p>
        </p:txBody>
      </p:sp>
      <p:sp>
        <p:nvSpPr>
          <p:cNvPr id="6" name="テキスト ボックス 5">
            <a:extLst>
              <a:ext uri="{FF2B5EF4-FFF2-40B4-BE49-F238E27FC236}">
                <a16:creationId xmlns:a16="http://schemas.microsoft.com/office/drawing/2014/main" id="{BA2C03EE-2E9E-4462-BDC7-EDAA080A65B8}"/>
              </a:ext>
            </a:extLst>
          </p:cNvPr>
          <p:cNvSpPr txBox="1"/>
          <p:nvPr/>
        </p:nvSpPr>
        <p:spPr>
          <a:xfrm>
            <a:off x="4604385" y="6353633"/>
            <a:ext cx="697937" cy="248530"/>
          </a:xfrm>
          <a:prstGeom prst="rect">
            <a:avLst/>
          </a:prstGeom>
          <a:noFill/>
        </p:spPr>
        <p:txBody>
          <a:bodyPr wrap="square" rtlCol="0">
            <a:spAutoFit/>
          </a:bodyPr>
          <a:lstStyle/>
          <a:p>
            <a:pPr algn="ctr" defTabSz="844083"/>
            <a:r>
              <a:rPr kumimoji="1" lang="en-US" altLang="ja-JP" sz="1015" dirty="0"/>
              <a:t>CC0-1.0</a:t>
            </a:r>
            <a:endParaRPr kumimoji="1" lang="ja-JP" altLang="en-US" sz="1108" dirty="0"/>
          </a:p>
        </p:txBody>
      </p:sp>
      <p:grpSp>
        <p:nvGrpSpPr>
          <p:cNvPr id="58" name="グループ化 57">
            <a:extLst>
              <a:ext uri="{FF2B5EF4-FFF2-40B4-BE49-F238E27FC236}">
                <a16:creationId xmlns:a16="http://schemas.microsoft.com/office/drawing/2014/main" id="{21A761D3-8FA7-4BA1-94CC-479DC796738B}"/>
              </a:ext>
            </a:extLst>
          </p:cNvPr>
          <p:cNvGrpSpPr/>
          <p:nvPr/>
        </p:nvGrpSpPr>
        <p:grpSpPr>
          <a:xfrm>
            <a:off x="2926923" y="2645349"/>
            <a:ext cx="6343563" cy="3708285"/>
            <a:chOff x="769078" y="2023130"/>
            <a:chExt cx="7386217" cy="4317794"/>
          </a:xfrm>
        </p:grpSpPr>
        <p:sp>
          <p:nvSpPr>
            <p:cNvPr id="29" name="雲 28">
              <a:extLst>
                <a:ext uri="{FF2B5EF4-FFF2-40B4-BE49-F238E27FC236}">
                  <a16:creationId xmlns:a16="http://schemas.microsoft.com/office/drawing/2014/main" id="{79B07390-EF9B-43CA-B104-34800E268163}"/>
                </a:ext>
              </a:extLst>
            </p:cNvPr>
            <p:cNvSpPr/>
            <p:nvPr/>
          </p:nvSpPr>
          <p:spPr>
            <a:xfrm>
              <a:off x="1062256" y="2113812"/>
              <a:ext cx="2458070" cy="117860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24F4FC2D-1881-4A13-BF0E-2A3D95A99CF6}"/>
                </a:ext>
              </a:extLst>
            </p:cNvPr>
            <p:cNvSpPr/>
            <p:nvPr/>
          </p:nvSpPr>
          <p:spPr>
            <a:xfrm>
              <a:off x="3251120" y="4018396"/>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対角を丸める 15">
              <a:extLst>
                <a:ext uri="{FF2B5EF4-FFF2-40B4-BE49-F238E27FC236}">
                  <a16:creationId xmlns:a16="http://schemas.microsoft.com/office/drawing/2014/main" id="{E5C8452D-1BD9-400F-A12B-417B3F8B0B09}"/>
                </a:ext>
              </a:extLst>
            </p:cNvPr>
            <p:cNvSpPr/>
            <p:nvPr/>
          </p:nvSpPr>
          <p:spPr>
            <a:xfrm>
              <a:off x="3735356" y="3845976"/>
              <a:ext cx="1528257" cy="1098316"/>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31BD91C2-B7F7-4661-8792-DCA6D6A7EB98}"/>
                </a:ext>
              </a:extLst>
            </p:cNvPr>
            <p:cNvSpPr/>
            <p:nvPr/>
          </p:nvSpPr>
          <p:spPr>
            <a:xfrm>
              <a:off x="2155631" y="4180080"/>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8" name="正方形/長方形 7">
              <a:extLst>
                <a:ext uri="{FF2B5EF4-FFF2-40B4-BE49-F238E27FC236}">
                  <a16:creationId xmlns:a16="http://schemas.microsoft.com/office/drawing/2014/main" id="{AF420F33-9E8E-49A2-9487-969ED13003F0}"/>
                </a:ext>
              </a:extLst>
            </p:cNvPr>
            <p:cNvSpPr/>
            <p:nvPr/>
          </p:nvSpPr>
          <p:spPr>
            <a:xfrm>
              <a:off x="5786135" y="3292419"/>
              <a:ext cx="2369160" cy="263220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200" dirty="0"/>
            </a:p>
            <a:p>
              <a:r>
                <a:rPr kumimoji="1" lang="en-US" altLang="ja-JP" sz="1200" dirty="0"/>
                <a:t>Set</a:t>
              </a:r>
              <a:r>
                <a:rPr kumimoji="1" lang="ja-JP" altLang="en-US" sz="1200" dirty="0"/>
                <a:t> </a:t>
              </a:r>
              <a:r>
                <a:rPr kumimoji="1" lang="en-US" altLang="ja-JP" sz="1200" dirty="0"/>
                <a:t>Vendor/</a:t>
              </a:r>
            </a:p>
            <a:p>
              <a:r>
                <a:rPr kumimoji="1" lang="en-US" altLang="ja-JP" sz="1200" dirty="0"/>
                <a:t>Service</a:t>
              </a:r>
              <a:r>
                <a:rPr kumimoji="1" lang="ja-JP" altLang="en-US" sz="1200" dirty="0"/>
                <a:t> </a:t>
              </a:r>
              <a:r>
                <a:rPr kumimoji="1" lang="en-US" altLang="ja-JP" sz="1200" dirty="0"/>
                <a:t>Provider</a:t>
              </a:r>
              <a:endParaRPr kumimoji="1" lang="ja-JP" altLang="en-US" sz="1200" dirty="0"/>
            </a:p>
          </p:txBody>
        </p:sp>
        <p:sp>
          <p:nvSpPr>
            <p:cNvPr id="9" name="正方形/長方形 8">
              <a:extLst>
                <a:ext uri="{FF2B5EF4-FFF2-40B4-BE49-F238E27FC236}">
                  <a16:creationId xmlns:a16="http://schemas.microsoft.com/office/drawing/2014/main" id="{8FB53283-3FD7-4E8C-8868-E30EAC19D560}"/>
                </a:ext>
              </a:extLst>
            </p:cNvPr>
            <p:cNvSpPr/>
            <p:nvPr/>
          </p:nvSpPr>
          <p:spPr>
            <a:xfrm>
              <a:off x="2241286" y="4532713"/>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10" name="正方形/長方形 9">
              <a:extLst>
                <a:ext uri="{FF2B5EF4-FFF2-40B4-BE49-F238E27FC236}">
                  <a16:creationId xmlns:a16="http://schemas.microsoft.com/office/drawing/2014/main" id="{85A36B6C-E988-430F-A91C-6CA7EDEC5BC7}"/>
                </a:ext>
              </a:extLst>
            </p:cNvPr>
            <p:cNvSpPr/>
            <p:nvPr/>
          </p:nvSpPr>
          <p:spPr>
            <a:xfrm>
              <a:off x="2343627" y="4885348"/>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4" name="フローチャート: 定義済み処理 3">
              <a:extLst>
                <a:ext uri="{FF2B5EF4-FFF2-40B4-BE49-F238E27FC236}">
                  <a16:creationId xmlns:a16="http://schemas.microsoft.com/office/drawing/2014/main" id="{CB898EE1-8A7D-4A63-99F9-7CFC9C916054}"/>
                </a:ext>
              </a:extLst>
            </p:cNvPr>
            <p:cNvSpPr/>
            <p:nvPr/>
          </p:nvSpPr>
          <p:spPr>
            <a:xfrm>
              <a:off x="3818351" y="3967331"/>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複数書類 10">
              <a:extLst>
                <a:ext uri="{FF2B5EF4-FFF2-40B4-BE49-F238E27FC236}">
                  <a16:creationId xmlns:a16="http://schemas.microsoft.com/office/drawing/2014/main" id="{547337D5-E8A9-4BDB-B6E2-521D61FCC6DC}"/>
                </a:ext>
              </a:extLst>
            </p:cNvPr>
            <p:cNvSpPr/>
            <p:nvPr/>
          </p:nvSpPr>
          <p:spPr>
            <a:xfrm>
              <a:off x="3907380" y="4387447"/>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D4B6DC7B-279E-48FD-A48B-38517A541654}"/>
                </a:ext>
              </a:extLst>
            </p:cNvPr>
            <p:cNvSpPr/>
            <p:nvPr/>
          </p:nvSpPr>
          <p:spPr>
            <a:xfrm flipH="1">
              <a:off x="3243768" y="3443997"/>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1D75DFE-B004-4075-8803-CBEA28050385}"/>
                </a:ext>
              </a:extLst>
            </p:cNvPr>
            <p:cNvSpPr/>
            <p:nvPr/>
          </p:nvSpPr>
          <p:spPr>
            <a:xfrm>
              <a:off x="3251120" y="4979310"/>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左右 14">
              <a:extLst>
                <a:ext uri="{FF2B5EF4-FFF2-40B4-BE49-F238E27FC236}">
                  <a16:creationId xmlns:a16="http://schemas.microsoft.com/office/drawing/2014/main" id="{967B5AE0-67D6-4ABE-84CA-50CDD6A20EF4}"/>
                </a:ext>
              </a:extLst>
            </p:cNvPr>
            <p:cNvSpPr/>
            <p:nvPr/>
          </p:nvSpPr>
          <p:spPr>
            <a:xfrm>
              <a:off x="3251120" y="5626543"/>
              <a:ext cx="2201892" cy="19355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6834F0FF-ED22-4055-8D9A-486A76242827}"/>
                </a:ext>
              </a:extLst>
            </p:cNvPr>
            <p:cNvSpPr/>
            <p:nvPr/>
          </p:nvSpPr>
          <p:spPr>
            <a:xfrm>
              <a:off x="6189979" y="4115175"/>
              <a:ext cx="1912233" cy="17820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ローチャート: 複数書類 18">
              <a:extLst>
                <a:ext uri="{FF2B5EF4-FFF2-40B4-BE49-F238E27FC236}">
                  <a16:creationId xmlns:a16="http://schemas.microsoft.com/office/drawing/2014/main" id="{E75551D7-A883-4797-A6EE-B17154D1F39F}"/>
                </a:ext>
              </a:extLst>
            </p:cNvPr>
            <p:cNvSpPr/>
            <p:nvPr/>
          </p:nvSpPr>
          <p:spPr>
            <a:xfrm>
              <a:off x="6299011" y="4263329"/>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複数書類 19">
              <a:extLst>
                <a:ext uri="{FF2B5EF4-FFF2-40B4-BE49-F238E27FC236}">
                  <a16:creationId xmlns:a16="http://schemas.microsoft.com/office/drawing/2014/main" id="{CD807C34-EE70-49BE-B093-E5D992F11D2F}"/>
                </a:ext>
              </a:extLst>
            </p:cNvPr>
            <p:cNvSpPr/>
            <p:nvPr/>
          </p:nvSpPr>
          <p:spPr>
            <a:xfrm>
              <a:off x="6299011" y="4827321"/>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定義済み処理 20">
              <a:extLst>
                <a:ext uri="{FF2B5EF4-FFF2-40B4-BE49-F238E27FC236}">
                  <a16:creationId xmlns:a16="http://schemas.microsoft.com/office/drawing/2014/main" id="{A99FF020-B816-4A6F-AAD4-60B4580F53CD}"/>
                </a:ext>
              </a:extLst>
            </p:cNvPr>
            <p:cNvSpPr/>
            <p:nvPr/>
          </p:nvSpPr>
          <p:spPr>
            <a:xfrm>
              <a:off x="6894071" y="4256243"/>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定義済み処理 21">
              <a:extLst>
                <a:ext uri="{FF2B5EF4-FFF2-40B4-BE49-F238E27FC236}">
                  <a16:creationId xmlns:a16="http://schemas.microsoft.com/office/drawing/2014/main" id="{AF72BDDB-B95D-46EF-BDA5-3BAC92F3E551}"/>
                </a:ext>
              </a:extLst>
            </p:cNvPr>
            <p:cNvSpPr/>
            <p:nvPr/>
          </p:nvSpPr>
          <p:spPr>
            <a:xfrm>
              <a:off x="7146095" y="4180946"/>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弧 22">
              <a:extLst>
                <a:ext uri="{FF2B5EF4-FFF2-40B4-BE49-F238E27FC236}">
                  <a16:creationId xmlns:a16="http://schemas.microsoft.com/office/drawing/2014/main" id="{9A9A1968-217A-40F2-8562-B4B3F28251B7}"/>
                </a:ext>
              </a:extLst>
            </p:cNvPr>
            <p:cNvSpPr/>
            <p:nvPr/>
          </p:nvSpPr>
          <p:spPr>
            <a:xfrm>
              <a:off x="3263702" y="3887543"/>
              <a:ext cx="256624" cy="1409977"/>
            </a:xfrm>
            <a:prstGeom prst="arc">
              <a:avLst>
                <a:gd name="adj1" fmla="val 15723944"/>
                <a:gd name="adj2" fmla="val 582855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a:extLst>
                <a:ext uri="{FF2B5EF4-FFF2-40B4-BE49-F238E27FC236}">
                  <a16:creationId xmlns:a16="http://schemas.microsoft.com/office/drawing/2014/main" id="{E84DB5E3-D01B-4791-96D7-D228517468B7}"/>
                </a:ext>
              </a:extLst>
            </p:cNvPr>
            <p:cNvSpPr/>
            <p:nvPr/>
          </p:nvSpPr>
          <p:spPr>
            <a:xfrm>
              <a:off x="5344741" y="3112217"/>
              <a:ext cx="256624" cy="3228707"/>
            </a:xfrm>
            <a:prstGeom prst="arc">
              <a:avLst>
                <a:gd name="adj1" fmla="val 15982603"/>
                <a:gd name="adj2" fmla="val 558936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フローチャート: 手作業 25">
              <a:extLst>
                <a:ext uri="{FF2B5EF4-FFF2-40B4-BE49-F238E27FC236}">
                  <a16:creationId xmlns:a16="http://schemas.microsoft.com/office/drawing/2014/main" id="{F062CA13-62A2-4541-94BE-AB6AC4794BD1}"/>
                </a:ext>
              </a:extLst>
            </p:cNvPr>
            <p:cNvSpPr/>
            <p:nvPr/>
          </p:nvSpPr>
          <p:spPr>
            <a:xfrm>
              <a:off x="7141318" y="4948641"/>
              <a:ext cx="922681" cy="628236"/>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09E5AF1B-39E1-4897-AEB3-D3F56ACCACF3}"/>
                </a:ext>
              </a:extLst>
            </p:cNvPr>
            <p:cNvSpPr txBox="1"/>
            <p:nvPr/>
          </p:nvSpPr>
          <p:spPr>
            <a:xfrm>
              <a:off x="4330596" y="3950914"/>
              <a:ext cx="885084" cy="286691"/>
            </a:xfrm>
            <a:prstGeom prst="rect">
              <a:avLst/>
            </a:prstGeom>
            <a:noFill/>
          </p:spPr>
          <p:txBody>
            <a:bodyPr wrap="none" rtlCol="0">
              <a:spAutoFit/>
            </a:bodyPr>
            <a:lstStyle/>
            <a:p>
              <a:r>
                <a:rPr kumimoji="1" lang="en-US" altLang="ja-JP" sz="1000" dirty="0"/>
                <a:t>SW</a:t>
              </a:r>
              <a:r>
                <a:rPr kumimoji="1" lang="ja-JP" altLang="en-US" sz="1000" dirty="0"/>
                <a:t> </a:t>
              </a:r>
              <a:r>
                <a:rPr kumimoji="1" lang="en-US" altLang="ja-JP" sz="1000" dirty="0"/>
                <a:t>PKGs</a:t>
              </a:r>
              <a:endParaRPr kumimoji="1" lang="ja-JP" altLang="en-US" sz="1000" dirty="0"/>
            </a:p>
          </p:txBody>
        </p:sp>
        <p:sp>
          <p:nvSpPr>
            <p:cNvPr id="28" name="テキスト ボックス 27">
              <a:extLst>
                <a:ext uri="{FF2B5EF4-FFF2-40B4-BE49-F238E27FC236}">
                  <a16:creationId xmlns:a16="http://schemas.microsoft.com/office/drawing/2014/main" id="{FE32A134-6AF1-4FAB-9F1F-FBD2713E23EC}"/>
                </a:ext>
              </a:extLst>
            </p:cNvPr>
            <p:cNvSpPr txBox="1"/>
            <p:nvPr/>
          </p:nvSpPr>
          <p:spPr>
            <a:xfrm>
              <a:off x="4377526" y="4441320"/>
              <a:ext cx="900017" cy="465874"/>
            </a:xfrm>
            <a:prstGeom prst="rect">
              <a:avLst/>
            </a:prstGeom>
            <a:no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grpSp>
          <p:nvGrpSpPr>
            <p:cNvPr id="38" name="グループ化 37">
              <a:extLst>
                <a:ext uri="{FF2B5EF4-FFF2-40B4-BE49-F238E27FC236}">
                  <a16:creationId xmlns:a16="http://schemas.microsoft.com/office/drawing/2014/main" id="{C8B1355A-70A1-495D-8E66-B5C2DA2633BB}"/>
                </a:ext>
              </a:extLst>
            </p:cNvPr>
            <p:cNvGrpSpPr/>
            <p:nvPr/>
          </p:nvGrpSpPr>
          <p:grpSpPr>
            <a:xfrm>
              <a:off x="2005103" y="2313343"/>
              <a:ext cx="1176931" cy="683844"/>
              <a:chOff x="987646" y="2313343"/>
              <a:chExt cx="1176931" cy="683844"/>
            </a:xfrm>
          </p:grpSpPr>
          <p:sp>
            <p:nvSpPr>
              <p:cNvPr id="25" name="フローチャート: 複数書類 24">
                <a:extLst>
                  <a:ext uri="{FF2B5EF4-FFF2-40B4-BE49-F238E27FC236}">
                    <a16:creationId xmlns:a16="http://schemas.microsoft.com/office/drawing/2014/main" id="{5FC6908A-1645-420B-9141-19A6F82C86C3}"/>
                  </a:ext>
                </a:extLst>
              </p:cNvPr>
              <p:cNvSpPr/>
              <p:nvPr/>
            </p:nvSpPr>
            <p:spPr>
              <a:xfrm>
                <a:off x="987646" y="2313343"/>
                <a:ext cx="1176931" cy="683844"/>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9F2F11AB-E359-495A-9B0E-5C2CA6954A82}"/>
                  </a:ext>
                </a:extLst>
              </p:cNvPr>
              <p:cNvSpPr txBox="1"/>
              <p:nvPr/>
            </p:nvSpPr>
            <p:spPr>
              <a:xfrm>
                <a:off x="1022208" y="2479213"/>
                <a:ext cx="998939" cy="474832"/>
              </a:xfrm>
              <a:prstGeom prst="rect">
                <a:avLst/>
              </a:prstGeom>
              <a:solidFill>
                <a:schemeClr val="bg1"/>
              </a:solidFill>
            </p:spPr>
            <p:txBody>
              <a:bodyPr wrap="none" rtlCol="0">
                <a:spAutoFit/>
              </a:bodyPr>
              <a:lstStyle/>
              <a:p>
                <a:r>
                  <a:rPr kumimoji="1" lang="en-US" altLang="ja-JP" sz="1000" dirty="0"/>
                  <a:t>Definition of</a:t>
                </a:r>
              </a:p>
              <a:p>
                <a:r>
                  <a:rPr kumimoji="1" lang="en-US" altLang="ja-JP" sz="1000" dirty="0"/>
                  <a:t>SPDX </a:t>
                </a:r>
                <a:r>
                  <a:rPr kumimoji="1" lang="en-US" altLang="ja-JP" sz="1050" b="1" dirty="0">
                    <a:solidFill>
                      <a:srgbClr val="002060"/>
                    </a:solidFill>
                  </a:rPr>
                  <a:t>Lite</a:t>
                </a:r>
                <a:endParaRPr kumimoji="1" lang="ja-JP" altLang="en-US" sz="1000" b="1" dirty="0">
                  <a:solidFill>
                    <a:srgbClr val="002060"/>
                  </a:solidFill>
                </a:endParaRPr>
              </a:p>
            </p:txBody>
          </p:sp>
        </p:grpSp>
        <p:grpSp>
          <p:nvGrpSpPr>
            <p:cNvPr id="39" name="グループ化 38">
              <a:extLst>
                <a:ext uri="{FF2B5EF4-FFF2-40B4-BE49-F238E27FC236}">
                  <a16:creationId xmlns:a16="http://schemas.microsoft.com/office/drawing/2014/main" id="{C9EE8BFD-D8C9-4CAC-92DB-3D90006FB580}"/>
                </a:ext>
              </a:extLst>
            </p:cNvPr>
            <p:cNvGrpSpPr/>
            <p:nvPr/>
          </p:nvGrpSpPr>
          <p:grpSpPr>
            <a:xfrm>
              <a:off x="769078" y="2441870"/>
              <a:ext cx="1045516" cy="617559"/>
              <a:chOff x="2318408" y="2313343"/>
              <a:chExt cx="1045516" cy="617559"/>
            </a:xfrm>
          </p:grpSpPr>
          <p:sp>
            <p:nvSpPr>
              <p:cNvPr id="32" name="フローチャート: 書類 31">
                <a:extLst>
                  <a:ext uri="{FF2B5EF4-FFF2-40B4-BE49-F238E27FC236}">
                    <a16:creationId xmlns:a16="http://schemas.microsoft.com/office/drawing/2014/main" id="{7E83A7A7-36D3-49BA-AFE0-F5842315A05D}"/>
                  </a:ext>
                </a:extLst>
              </p:cNvPr>
              <p:cNvSpPr/>
              <p:nvPr/>
            </p:nvSpPr>
            <p:spPr>
              <a:xfrm>
                <a:off x="2318408" y="2313343"/>
                <a:ext cx="1045516" cy="617559"/>
              </a:xfrm>
              <a:prstGeom prst="flowChart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6D966C54-D560-4444-9DDD-94E88D7C4DC3}"/>
                  </a:ext>
                </a:extLst>
              </p:cNvPr>
              <p:cNvSpPr txBox="1"/>
              <p:nvPr/>
            </p:nvSpPr>
            <p:spPr>
              <a:xfrm>
                <a:off x="2479528" y="2456894"/>
                <a:ext cx="842155" cy="286691"/>
              </a:xfrm>
              <a:prstGeom prst="rect">
                <a:avLst/>
              </a:prstGeom>
              <a:solidFill>
                <a:schemeClr val="bg1"/>
              </a:solidFill>
            </p:spPr>
            <p:txBody>
              <a:bodyPr wrap="none" rtlCol="0">
                <a:spAutoFit/>
              </a:bodyPr>
              <a:lstStyle/>
              <a:p>
                <a:r>
                  <a:rPr kumimoji="1" lang="en-US" altLang="ja-JP" sz="1000" dirty="0"/>
                  <a:t>Guideline</a:t>
                </a:r>
                <a:endParaRPr kumimoji="1" lang="ja-JP" altLang="en-US" sz="1000" dirty="0"/>
              </a:p>
            </p:txBody>
          </p:sp>
        </p:grpSp>
        <p:sp>
          <p:nvSpPr>
            <p:cNvPr id="34" name="フローチャート: 書類 33">
              <a:extLst>
                <a:ext uri="{FF2B5EF4-FFF2-40B4-BE49-F238E27FC236}">
                  <a16:creationId xmlns:a16="http://schemas.microsoft.com/office/drawing/2014/main" id="{C497382A-D39C-40FB-947A-6CE9EAD3CE37}"/>
                </a:ext>
              </a:extLst>
            </p:cNvPr>
            <p:cNvSpPr/>
            <p:nvPr/>
          </p:nvSpPr>
          <p:spPr>
            <a:xfrm>
              <a:off x="4821983" y="2296428"/>
              <a:ext cx="1045516" cy="617559"/>
            </a:xfrm>
            <a:prstGeom prst="flowChartDocument">
              <a:avLst/>
            </a:prstGeom>
            <a:solidFill>
              <a:schemeClr val="bg1"/>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78EC311-ECD6-421B-AC7A-1B0A95CBCEA9}"/>
                </a:ext>
              </a:extLst>
            </p:cNvPr>
            <p:cNvSpPr txBox="1"/>
            <p:nvPr/>
          </p:nvSpPr>
          <p:spPr>
            <a:xfrm>
              <a:off x="4916851" y="2344862"/>
              <a:ext cx="941080" cy="465874"/>
            </a:xfrm>
            <a:prstGeom prst="rect">
              <a:avLst/>
            </a:prstGeom>
            <a:solidFill>
              <a:schemeClr val="bg1"/>
            </a:solidFill>
          </p:spPr>
          <p:txBody>
            <a:bodyPr wrap="none" rtlCol="0">
              <a:spAutoFit/>
            </a:bodyPr>
            <a:lstStyle/>
            <a:p>
              <a:r>
                <a:rPr kumimoji="1" lang="en-US" altLang="ja-JP" sz="1000" dirty="0"/>
                <a:t>Operations</a:t>
              </a:r>
            </a:p>
            <a:p>
              <a:r>
                <a:rPr kumimoji="1" lang="en-US" altLang="ja-JP" sz="1000" dirty="0"/>
                <a:t>Guide</a:t>
              </a:r>
              <a:endParaRPr kumimoji="1" lang="ja-JP" altLang="en-US" sz="1000" dirty="0"/>
            </a:p>
          </p:txBody>
        </p:sp>
        <p:sp>
          <p:nvSpPr>
            <p:cNvPr id="36" name="テキスト ボックス 35">
              <a:extLst>
                <a:ext uri="{FF2B5EF4-FFF2-40B4-BE49-F238E27FC236}">
                  <a16:creationId xmlns:a16="http://schemas.microsoft.com/office/drawing/2014/main" id="{457A2766-2C10-426C-998A-CE4556D1B63B}"/>
                </a:ext>
              </a:extLst>
            </p:cNvPr>
            <p:cNvSpPr txBox="1"/>
            <p:nvPr/>
          </p:nvSpPr>
          <p:spPr>
            <a:xfrm>
              <a:off x="6268515" y="4556976"/>
              <a:ext cx="900017" cy="465874"/>
            </a:xfrm>
            <a:prstGeom prst="rect">
              <a:avLst/>
            </a:prstGeom>
            <a:solidFill>
              <a:schemeClr val="bg1"/>
            </a:solid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sp>
          <p:nvSpPr>
            <p:cNvPr id="37" name="テキスト ボックス 36">
              <a:extLst>
                <a:ext uri="{FF2B5EF4-FFF2-40B4-BE49-F238E27FC236}">
                  <a16:creationId xmlns:a16="http://schemas.microsoft.com/office/drawing/2014/main" id="{7C286A21-43CF-4E43-8E1C-25BF5B86EDE8}"/>
                </a:ext>
              </a:extLst>
            </p:cNvPr>
            <p:cNvSpPr txBox="1"/>
            <p:nvPr/>
          </p:nvSpPr>
          <p:spPr>
            <a:xfrm>
              <a:off x="7324199" y="4991157"/>
              <a:ext cx="536370" cy="483791"/>
            </a:xfrm>
            <a:prstGeom prst="rect">
              <a:avLst/>
            </a:prstGeom>
            <a:solidFill>
              <a:schemeClr val="bg1"/>
            </a:solidFill>
          </p:spPr>
          <p:txBody>
            <a:bodyPr wrap="square" rtlCol="0">
              <a:spAutoFit/>
            </a:bodyPr>
            <a:lstStyle/>
            <a:p>
              <a:r>
                <a:rPr kumimoji="1" lang="en-US" altLang="ja-JP" sz="700" dirty="0"/>
                <a:t>Std. SPDX</a:t>
              </a:r>
            </a:p>
            <a:p>
              <a:r>
                <a:rPr kumimoji="1" lang="en-US" altLang="ja-JP" sz="700" dirty="0"/>
                <a:t>Tools</a:t>
              </a:r>
              <a:endParaRPr kumimoji="1" lang="ja-JP" altLang="en-US" sz="700" dirty="0"/>
            </a:p>
          </p:txBody>
        </p:sp>
        <p:cxnSp>
          <p:nvCxnSpPr>
            <p:cNvPr id="43" name="コネクタ: 曲線 42">
              <a:extLst>
                <a:ext uri="{FF2B5EF4-FFF2-40B4-BE49-F238E27FC236}">
                  <a16:creationId xmlns:a16="http://schemas.microsoft.com/office/drawing/2014/main" id="{DD9FB01E-1F41-4E2C-8407-05792972FF95}"/>
                </a:ext>
              </a:extLst>
            </p:cNvPr>
            <p:cNvCxnSpPr>
              <a:cxnSpLocks/>
              <a:stCxn id="25" idx="2"/>
              <a:endCxn id="11" idx="0"/>
            </p:cNvCxnSpPr>
            <p:nvPr/>
          </p:nvCxnSpPr>
          <p:spPr>
            <a:xfrm rot="16200000" flipH="1">
              <a:off x="2647637" y="2835380"/>
              <a:ext cx="1416157" cy="1687975"/>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コネクタ: 曲線 44">
              <a:extLst>
                <a:ext uri="{FF2B5EF4-FFF2-40B4-BE49-F238E27FC236}">
                  <a16:creationId xmlns:a16="http://schemas.microsoft.com/office/drawing/2014/main" id="{2D6A11B3-0010-4A3D-85F4-BEDB52BE0EFF}"/>
                </a:ext>
              </a:extLst>
            </p:cNvPr>
            <p:cNvCxnSpPr>
              <a:cxnSpLocks/>
              <a:stCxn id="32" idx="2"/>
            </p:cNvCxnSpPr>
            <p:nvPr/>
          </p:nvCxnSpPr>
          <p:spPr>
            <a:xfrm rot="16200000" flipH="1">
              <a:off x="1875559" y="2434880"/>
              <a:ext cx="868943" cy="203638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7A2E00E-2A2D-4E61-B0FB-75155C8C48CC}"/>
                </a:ext>
              </a:extLst>
            </p:cNvPr>
            <p:cNvSpPr txBox="1"/>
            <p:nvPr/>
          </p:nvSpPr>
          <p:spPr>
            <a:xfrm>
              <a:off x="3400789" y="3207826"/>
              <a:ext cx="1956444" cy="286691"/>
            </a:xfrm>
            <a:prstGeom prst="rect">
              <a:avLst/>
            </a:prstGeom>
            <a:noFill/>
          </p:spPr>
          <p:txBody>
            <a:bodyPr wrap="none" rtlCol="0">
              <a:spAutoFit/>
            </a:bodyPr>
            <a:lstStyle/>
            <a:p>
              <a:r>
                <a:rPr kumimoji="1" lang="en-US" altLang="ja-JP" sz="1000" dirty="0"/>
                <a:t>[ Compatible License List ]</a:t>
              </a:r>
              <a:endParaRPr kumimoji="1" lang="ja-JP" altLang="en-US" sz="1000" dirty="0"/>
            </a:p>
          </p:txBody>
        </p:sp>
        <p:sp>
          <p:nvSpPr>
            <p:cNvPr id="49" name="テキスト ボックス 48">
              <a:extLst>
                <a:ext uri="{FF2B5EF4-FFF2-40B4-BE49-F238E27FC236}">
                  <a16:creationId xmlns:a16="http://schemas.microsoft.com/office/drawing/2014/main" id="{86CA62E1-A779-44BA-818A-4D0D921B6296}"/>
                </a:ext>
              </a:extLst>
            </p:cNvPr>
            <p:cNvSpPr txBox="1"/>
            <p:nvPr/>
          </p:nvSpPr>
          <p:spPr>
            <a:xfrm>
              <a:off x="3050220" y="5778537"/>
              <a:ext cx="2445462" cy="286691"/>
            </a:xfrm>
            <a:prstGeom prst="rect">
              <a:avLst/>
            </a:prstGeom>
            <a:noFill/>
          </p:spPr>
          <p:txBody>
            <a:bodyPr wrap="none" rtlCol="0">
              <a:spAutoFit/>
            </a:bodyPr>
            <a:lstStyle/>
            <a:p>
              <a:r>
                <a:rPr kumimoji="1" lang="en-US" altLang="ja-JP" sz="1000" dirty="0"/>
                <a:t>[ Contract Conclusion </a:t>
              </a:r>
              <a:r>
                <a:rPr kumimoji="1" lang="en-US" altLang="ja-JP" sz="800" dirty="0"/>
                <a:t>(w/ </a:t>
              </a:r>
              <a:r>
                <a:rPr kumimoji="1" lang="en-US" altLang="ja-JP" sz="800" dirty="0" err="1"/>
                <a:t>Lic</a:t>
              </a:r>
              <a:r>
                <a:rPr kumimoji="1" lang="en-US" altLang="ja-JP" sz="800" dirty="0"/>
                <a:t>. Info.)</a:t>
              </a:r>
              <a:r>
                <a:rPr kumimoji="1" lang="en-US" altLang="ja-JP" sz="1000" dirty="0"/>
                <a:t> ]</a:t>
              </a:r>
              <a:endParaRPr kumimoji="1" lang="ja-JP" altLang="en-US" sz="1000" dirty="0"/>
            </a:p>
          </p:txBody>
        </p:sp>
        <p:sp>
          <p:nvSpPr>
            <p:cNvPr id="50" name="テキスト ボックス 49">
              <a:extLst>
                <a:ext uri="{FF2B5EF4-FFF2-40B4-BE49-F238E27FC236}">
                  <a16:creationId xmlns:a16="http://schemas.microsoft.com/office/drawing/2014/main" id="{3DB9A13C-E19A-4DD5-A8DD-C1EC10CDFB55}"/>
                </a:ext>
              </a:extLst>
            </p:cNvPr>
            <p:cNvSpPr txBox="1"/>
            <p:nvPr/>
          </p:nvSpPr>
          <p:spPr>
            <a:xfrm>
              <a:off x="3099498" y="5219226"/>
              <a:ext cx="2607845" cy="286691"/>
            </a:xfrm>
            <a:prstGeom prst="rect">
              <a:avLst/>
            </a:prstGeom>
            <a:noFill/>
          </p:spPr>
          <p:txBody>
            <a:bodyPr wrap="none" rtlCol="0">
              <a:spAutoFit/>
            </a:bodyPr>
            <a:lstStyle/>
            <a:p>
              <a:r>
                <a:rPr kumimoji="1" lang="en-US" altLang="ja-JP" sz="1000" dirty="0"/>
                <a:t>[ Follow-up Information </a:t>
              </a:r>
              <a:r>
                <a:rPr kumimoji="1" lang="en-US" altLang="ja-JP" sz="700" dirty="0"/>
                <a:t>(security/</a:t>
              </a:r>
              <a:r>
                <a:rPr kumimoji="1" lang="en-US" altLang="ja-JP" sz="700" dirty="0" err="1"/>
                <a:t>ver</a:t>
              </a:r>
              <a:r>
                <a:rPr kumimoji="1" lang="en-US" altLang="ja-JP" sz="700" dirty="0"/>
                <a:t>-up)</a:t>
              </a:r>
              <a:r>
                <a:rPr kumimoji="1" lang="en-US" altLang="ja-JP" sz="1000" dirty="0"/>
                <a:t> ]</a:t>
              </a:r>
              <a:endParaRPr kumimoji="1" lang="ja-JP" altLang="en-US" sz="1000" dirty="0"/>
            </a:p>
          </p:txBody>
        </p:sp>
        <p:sp>
          <p:nvSpPr>
            <p:cNvPr id="51" name="テキスト ボックス 50">
              <a:extLst>
                <a:ext uri="{FF2B5EF4-FFF2-40B4-BE49-F238E27FC236}">
                  <a16:creationId xmlns:a16="http://schemas.microsoft.com/office/drawing/2014/main" id="{087C0909-0202-46CE-8C6A-8BC89E6CF29C}"/>
                </a:ext>
              </a:extLst>
            </p:cNvPr>
            <p:cNvSpPr txBox="1"/>
            <p:nvPr/>
          </p:nvSpPr>
          <p:spPr>
            <a:xfrm>
              <a:off x="3791898" y="3599441"/>
              <a:ext cx="2040435" cy="286691"/>
            </a:xfrm>
            <a:prstGeom prst="rect">
              <a:avLst/>
            </a:prstGeom>
            <a:noFill/>
          </p:spPr>
          <p:txBody>
            <a:bodyPr wrap="none" rtlCol="0">
              <a:spAutoFit/>
            </a:bodyPr>
            <a:lstStyle/>
            <a:p>
              <a:r>
                <a:rPr kumimoji="1" lang="en-US" altLang="ja-JP" sz="1000" dirty="0"/>
                <a:t>[ SW Delivery </a:t>
              </a:r>
              <a:r>
                <a:rPr kumimoji="1" lang="en-US" altLang="ja-JP" sz="700" dirty="0"/>
                <a:t>(w/ License Info.)</a:t>
              </a:r>
              <a:r>
                <a:rPr kumimoji="1" lang="en-US" altLang="ja-JP" sz="1000" dirty="0"/>
                <a:t> ]</a:t>
              </a:r>
              <a:endParaRPr kumimoji="1" lang="ja-JP" altLang="en-US" sz="1000" dirty="0"/>
            </a:p>
          </p:txBody>
        </p:sp>
        <p:sp>
          <p:nvSpPr>
            <p:cNvPr id="52" name="矢印: 上向き折線 51">
              <a:extLst>
                <a:ext uri="{FF2B5EF4-FFF2-40B4-BE49-F238E27FC236}">
                  <a16:creationId xmlns:a16="http://schemas.microsoft.com/office/drawing/2014/main" id="{AA09E240-99B5-4204-8318-BB7EEC87B116}"/>
                </a:ext>
              </a:extLst>
            </p:cNvPr>
            <p:cNvSpPr/>
            <p:nvPr/>
          </p:nvSpPr>
          <p:spPr>
            <a:xfrm flipV="1">
              <a:off x="7300113" y="4575054"/>
              <a:ext cx="353746" cy="34978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3F1B542F-DF25-456F-92E3-E7440FAAF1A1}"/>
                </a:ext>
              </a:extLst>
            </p:cNvPr>
            <p:cNvSpPr txBox="1"/>
            <p:nvPr/>
          </p:nvSpPr>
          <p:spPr>
            <a:xfrm>
              <a:off x="6178924" y="5511186"/>
              <a:ext cx="1924714" cy="286691"/>
            </a:xfrm>
            <a:prstGeom prst="rect">
              <a:avLst/>
            </a:prstGeom>
            <a:noFill/>
          </p:spPr>
          <p:txBody>
            <a:bodyPr wrap="none" rtlCol="0">
              <a:spAutoFit/>
            </a:bodyPr>
            <a:lstStyle/>
            <a:p>
              <a:r>
                <a:rPr kumimoji="1" lang="en-US" altLang="ja-JP" sz="1000" dirty="0"/>
                <a:t>Summarizing License Info</a:t>
              </a:r>
              <a:endParaRPr kumimoji="1" lang="ja-JP" altLang="en-US" sz="1000" dirty="0"/>
            </a:p>
          </p:txBody>
        </p:sp>
        <p:cxnSp>
          <p:nvCxnSpPr>
            <p:cNvPr id="54" name="コネクタ: 曲線 53">
              <a:extLst>
                <a:ext uri="{FF2B5EF4-FFF2-40B4-BE49-F238E27FC236}">
                  <a16:creationId xmlns:a16="http://schemas.microsoft.com/office/drawing/2014/main" id="{1CC010E1-DD8F-4770-9841-012D6A2ED7C3}"/>
                </a:ext>
              </a:extLst>
            </p:cNvPr>
            <p:cNvCxnSpPr>
              <a:cxnSpLocks/>
              <a:stCxn id="34" idx="2"/>
            </p:cNvCxnSpPr>
            <p:nvPr/>
          </p:nvCxnSpPr>
          <p:spPr>
            <a:xfrm rot="16200000" flipH="1">
              <a:off x="5267455" y="2950444"/>
              <a:ext cx="270195" cy="115623"/>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矢印: U ターン 56">
              <a:extLst>
                <a:ext uri="{FF2B5EF4-FFF2-40B4-BE49-F238E27FC236}">
                  <a16:creationId xmlns:a16="http://schemas.microsoft.com/office/drawing/2014/main" id="{ABDEACE2-B8F4-4CA6-92FA-1DEECF76C094}"/>
                </a:ext>
              </a:extLst>
            </p:cNvPr>
            <p:cNvSpPr/>
            <p:nvPr/>
          </p:nvSpPr>
          <p:spPr>
            <a:xfrm flipH="1" flipV="1">
              <a:off x="4837552" y="5807443"/>
              <a:ext cx="2303765" cy="387103"/>
            </a:xfrm>
            <a:prstGeom prst="uturnArrow">
              <a:avLst>
                <a:gd name="adj1" fmla="val 21820"/>
                <a:gd name="adj2" fmla="val 25000"/>
                <a:gd name="adj3" fmla="val 25000"/>
                <a:gd name="adj4" fmla="val 43750"/>
                <a:gd name="adj5" fmla="val 52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235A69C2-4400-4C95-9A47-EC6D23B3B8ED}"/>
                </a:ext>
              </a:extLst>
            </p:cNvPr>
            <p:cNvSpPr txBox="1"/>
            <p:nvPr/>
          </p:nvSpPr>
          <p:spPr>
            <a:xfrm>
              <a:off x="1028560" y="2023130"/>
              <a:ext cx="1472862" cy="286691"/>
            </a:xfrm>
            <a:prstGeom prst="rect">
              <a:avLst/>
            </a:prstGeom>
            <a:solidFill>
              <a:schemeClr val="bg1"/>
            </a:solidFill>
          </p:spPr>
          <p:txBody>
            <a:bodyPr wrap="square" rtlCol="0">
              <a:spAutoFit/>
            </a:bodyPr>
            <a:lstStyle/>
            <a:p>
              <a:r>
                <a:rPr kumimoji="1" lang="en-US" altLang="ja-JP" sz="1000" dirty="0"/>
                <a:t>SPDX Community</a:t>
              </a:r>
              <a:endParaRPr kumimoji="1" lang="ja-JP" altLang="en-US" sz="1000" dirty="0"/>
            </a:p>
          </p:txBody>
        </p:sp>
      </p:grpSp>
      <p:sp>
        <p:nvSpPr>
          <p:cNvPr id="60" name="吹き出し: 四角形 59">
            <a:extLst>
              <a:ext uri="{FF2B5EF4-FFF2-40B4-BE49-F238E27FC236}">
                <a16:creationId xmlns:a16="http://schemas.microsoft.com/office/drawing/2014/main" id="{D1B1A220-4719-4FDA-B4EC-2B728177C51A}"/>
              </a:ext>
            </a:extLst>
          </p:cNvPr>
          <p:cNvSpPr/>
          <p:nvPr/>
        </p:nvSpPr>
        <p:spPr>
          <a:xfrm>
            <a:off x="449724" y="4739412"/>
            <a:ext cx="3325050" cy="2022187"/>
          </a:xfrm>
          <a:prstGeom prst="wedgeRectCallout">
            <a:avLst>
              <a:gd name="adj1" fmla="val 71105"/>
              <a:gd name="adj2" fmla="val -102264"/>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SPDX</a:t>
            </a:r>
            <a:r>
              <a:rPr kumimoji="1" lang="ja-JP" altLang="en-US" b="1" dirty="0">
                <a:solidFill>
                  <a:schemeClr val="tx1"/>
                </a:solidFill>
              </a:rPr>
              <a:t> </a:t>
            </a:r>
            <a:r>
              <a:rPr kumimoji="1" lang="en-US" altLang="ja-JP" b="1" dirty="0">
                <a:solidFill>
                  <a:schemeClr val="tx1"/>
                </a:solidFill>
              </a:rPr>
              <a:t>Lite</a:t>
            </a:r>
            <a:r>
              <a:rPr kumimoji="1" lang="ja-JP" altLang="en-US" b="1" dirty="0">
                <a:solidFill>
                  <a:schemeClr val="tx1"/>
                </a:solidFill>
              </a:rPr>
              <a:t>定義：</a:t>
            </a:r>
            <a:endParaRPr kumimoji="1" lang="en-US" altLang="ja-JP" b="1" dirty="0">
              <a:solidFill>
                <a:schemeClr val="tx1"/>
              </a:solidFill>
            </a:endParaRPr>
          </a:p>
          <a:p>
            <a:r>
              <a:rPr kumimoji="1" lang="ja-JP" altLang="en-US" dirty="0">
                <a:solidFill>
                  <a:schemeClr val="tx1"/>
                </a:solidFill>
              </a:rPr>
              <a:t>商用開発において必要最低限・必須のライセンス情報を定義</a:t>
            </a:r>
            <a:endParaRPr kumimoji="1" lang="en-US" altLang="ja-JP" dirty="0">
              <a:solidFill>
                <a:schemeClr val="tx1"/>
              </a:solidFill>
            </a:endParaRPr>
          </a:p>
          <a:p>
            <a:endParaRPr kumimoji="1" lang="en-US" altLang="ja-JP" dirty="0">
              <a:solidFill>
                <a:schemeClr val="tx1"/>
              </a:solidFill>
            </a:endParaRPr>
          </a:p>
          <a:p>
            <a:r>
              <a:rPr kumimoji="1" lang="en-US" altLang="ja-JP" dirty="0">
                <a:solidFill>
                  <a:schemeClr val="tx1"/>
                </a:solidFill>
              </a:rPr>
              <a:t>SPDX Community</a:t>
            </a:r>
            <a:r>
              <a:rPr kumimoji="1" lang="ja-JP" altLang="en-US" dirty="0">
                <a:solidFill>
                  <a:schemeClr val="tx1"/>
                </a:solidFill>
              </a:rPr>
              <a:t>に提示</a:t>
            </a:r>
            <a:endParaRPr kumimoji="1" lang="en-US" altLang="ja-JP" dirty="0">
              <a:solidFill>
                <a:schemeClr val="tx1"/>
              </a:solidFill>
            </a:endParaRPr>
          </a:p>
          <a:p>
            <a:r>
              <a:rPr kumimoji="1" lang="ja-JP" altLang="en-US" dirty="0">
                <a:solidFill>
                  <a:srgbClr val="C00000"/>
                </a:solidFill>
              </a:rPr>
              <a:t>→ 次版</a:t>
            </a:r>
            <a:r>
              <a:rPr kumimoji="1" lang="en-US" altLang="ja-JP" dirty="0">
                <a:solidFill>
                  <a:srgbClr val="C00000"/>
                </a:solidFill>
              </a:rPr>
              <a:t>SPDX</a:t>
            </a:r>
            <a:r>
              <a:rPr kumimoji="1" lang="ja-JP" altLang="en-US" dirty="0">
                <a:solidFill>
                  <a:srgbClr val="C00000"/>
                </a:solidFill>
              </a:rPr>
              <a:t>定義</a:t>
            </a:r>
            <a:r>
              <a:rPr kumimoji="1" lang="en-US" altLang="ja-JP" dirty="0">
                <a:solidFill>
                  <a:srgbClr val="C00000"/>
                </a:solidFill>
              </a:rPr>
              <a:t>(v2.2)</a:t>
            </a:r>
            <a:r>
              <a:rPr kumimoji="1" lang="ja-JP" altLang="en-US" dirty="0">
                <a:solidFill>
                  <a:srgbClr val="C00000"/>
                </a:solidFill>
              </a:rPr>
              <a:t>での制式採用に向け</a:t>
            </a:r>
            <a:r>
              <a:rPr kumimoji="1" lang="en-US" altLang="ja-JP" dirty="0">
                <a:solidFill>
                  <a:srgbClr val="C00000"/>
                </a:solidFill>
              </a:rPr>
              <a:t>pull request</a:t>
            </a:r>
            <a:r>
              <a:rPr kumimoji="1" lang="ja-JP" altLang="en-US" dirty="0">
                <a:solidFill>
                  <a:srgbClr val="C00000"/>
                </a:solidFill>
              </a:rPr>
              <a:t>を発行</a:t>
            </a:r>
            <a:endParaRPr kumimoji="1" lang="en-US" altLang="ja-JP" dirty="0">
              <a:solidFill>
                <a:srgbClr val="C00000"/>
              </a:solidFill>
            </a:endParaRPr>
          </a:p>
          <a:p>
            <a:r>
              <a:rPr kumimoji="1" lang="ja-JP" altLang="en-US" dirty="0">
                <a:solidFill>
                  <a:srgbClr val="C00000"/>
                </a:solidFill>
              </a:rPr>
              <a:t>→ </a:t>
            </a:r>
            <a:r>
              <a:rPr kumimoji="1" lang="en-US" altLang="ja-JP" dirty="0">
                <a:solidFill>
                  <a:srgbClr val="C00000"/>
                </a:solidFill>
              </a:rPr>
              <a:t>AGL</a:t>
            </a:r>
            <a:r>
              <a:rPr kumimoji="1" lang="ja-JP" altLang="en-US" dirty="0">
                <a:solidFill>
                  <a:srgbClr val="C00000"/>
                </a:solidFill>
              </a:rPr>
              <a:t>での実用開始、対外アナウンスを依頼する策を検討中</a:t>
            </a:r>
            <a:endParaRPr kumimoji="1" lang="en-US" altLang="ja-JP" dirty="0">
              <a:solidFill>
                <a:srgbClr val="C00000"/>
              </a:solidFill>
            </a:endParaRPr>
          </a:p>
        </p:txBody>
      </p:sp>
      <p:sp>
        <p:nvSpPr>
          <p:cNvPr id="63" name="吹き出し: 四角形 62">
            <a:extLst>
              <a:ext uri="{FF2B5EF4-FFF2-40B4-BE49-F238E27FC236}">
                <a16:creationId xmlns:a16="http://schemas.microsoft.com/office/drawing/2014/main" id="{66027873-3A29-4F87-BEBD-0815183B8598}"/>
              </a:ext>
            </a:extLst>
          </p:cNvPr>
          <p:cNvSpPr/>
          <p:nvPr/>
        </p:nvSpPr>
        <p:spPr>
          <a:xfrm>
            <a:off x="7458783" y="2679430"/>
            <a:ext cx="1961602" cy="990599"/>
          </a:xfrm>
          <a:prstGeom prst="wedgeRectCallout">
            <a:avLst>
              <a:gd name="adj1" fmla="val -57513"/>
              <a:gd name="adj2" fmla="val -21232"/>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solidFill>
              </a:rPr>
              <a:t>Operations</a:t>
            </a:r>
            <a:r>
              <a:rPr kumimoji="1" lang="ja-JP" altLang="en-US" sz="1200" b="1" dirty="0">
                <a:solidFill>
                  <a:schemeClr val="tx1"/>
                </a:solidFill>
              </a:rPr>
              <a:t> </a:t>
            </a:r>
            <a:r>
              <a:rPr kumimoji="1" lang="en-US" altLang="ja-JP" sz="1200" b="1" dirty="0">
                <a:solidFill>
                  <a:schemeClr val="tx1"/>
                </a:solidFill>
              </a:rPr>
              <a:t>Guide</a:t>
            </a:r>
            <a:r>
              <a:rPr kumimoji="1" lang="ja-JP" altLang="en-US" sz="1200" b="1" dirty="0">
                <a:solidFill>
                  <a:schemeClr val="tx1"/>
                </a:solidFill>
              </a:rPr>
              <a:t>：</a:t>
            </a:r>
            <a:endParaRPr kumimoji="1" lang="en-US" altLang="ja-JP" sz="1200" b="1" dirty="0">
              <a:solidFill>
                <a:schemeClr val="tx1"/>
              </a:solidFill>
            </a:endParaRPr>
          </a:p>
          <a:p>
            <a:r>
              <a:rPr kumimoji="1" lang="ja-JP" altLang="en-US" sz="1200" dirty="0">
                <a:solidFill>
                  <a:schemeClr val="tx1"/>
                </a:solidFill>
              </a:rPr>
              <a:t>商用開発における企業間ライセンス処理を概説</a:t>
            </a:r>
            <a:endParaRPr kumimoji="1" lang="en-US" altLang="ja-JP" sz="1200" dirty="0">
              <a:solidFill>
                <a:schemeClr val="tx1"/>
              </a:solidFill>
            </a:endParaRPr>
          </a:p>
          <a:p>
            <a:endParaRPr kumimoji="1" lang="en-US" altLang="ja-JP" sz="1200" dirty="0">
              <a:solidFill>
                <a:schemeClr val="tx1"/>
              </a:solidFill>
            </a:endParaRPr>
          </a:p>
          <a:p>
            <a:r>
              <a:rPr kumimoji="1" lang="ja-JP" altLang="en-US" sz="1200" dirty="0">
                <a:solidFill>
                  <a:schemeClr val="tx1"/>
                </a:solidFill>
              </a:rPr>
              <a:t>目次案を作成、議論開始</a:t>
            </a:r>
          </a:p>
        </p:txBody>
      </p:sp>
      <p:sp>
        <p:nvSpPr>
          <p:cNvPr id="59" name="吹き出し: 四角形 58">
            <a:extLst>
              <a:ext uri="{FF2B5EF4-FFF2-40B4-BE49-F238E27FC236}">
                <a16:creationId xmlns:a16="http://schemas.microsoft.com/office/drawing/2014/main" id="{19A7AF7F-F41A-4310-9D33-A73DDBE923B8}"/>
              </a:ext>
            </a:extLst>
          </p:cNvPr>
          <p:cNvSpPr/>
          <p:nvPr/>
        </p:nvSpPr>
        <p:spPr>
          <a:xfrm>
            <a:off x="440396" y="2541044"/>
            <a:ext cx="2665162" cy="2022187"/>
          </a:xfrm>
          <a:prstGeom prst="wedgeRectCallout">
            <a:avLst>
              <a:gd name="adj1" fmla="val 58560"/>
              <a:gd name="adj2" fmla="val 591"/>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Guideline</a:t>
            </a:r>
            <a:r>
              <a:rPr kumimoji="1" lang="ja-JP" altLang="en-US" b="1" dirty="0">
                <a:solidFill>
                  <a:schemeClr val="tx1"/>
                </a:solidFill>
              </a:rPr>
              <a:t>作成：</a:t>
            </a:r>
            <a:endParaRPr kumimoji="1" lang="en-US" altLang="ja-JP" b="1" dirty="0">
              <a:solidFill>
                <a:schemeClr val="tx1"/>
              </a:solidFill>
            </a:endParaRPr>
          </a:p>
          <a:p>
            <a:r>
              <a:rPr kumimoji="1" lang="en-US" altLang="ja-JP" dirty="0">
                <a:solidFill>
                  <a:schemeClr val="tx1"/>
                </a:solidFill>
              </a:rPr>
              <a:t>Supplier</a:t>
            </a:r>
            <a:r>
              <a:rPr kumimoji="1" lang="ja-JP" altLang="en-US" dirty="0">
                <a:solidFill>
                  <a:schemeClr val="tx1"/>
                </a:solidFill>
              </a:rPr>
              <a:t>が</a:t>
            </a:r>
            <a:r>
              <a:rPr kumimoji="1" lang="en-US" altLang="ja-JP" dirty="0">
                <a:solidFill>
                  <a:schemeClr val="tx1"/>
                </a:solidFill>
              </a:rPr>
              <a:t>SPDX/SPDX Lite</a:t>
            </a:r>
            <a:r>
              <a:rPr kumimoji="1" lang="ja-JP" altLang="en-US" dirty="0">
                <a:solidFill>
                  <a:schemeClr val="tx1"/>
                </a:solidFill>
              </a:rPr>
              <a:t>を用いてライセンス情報を提供する手順をガイド</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初版レビュー中</a:t>
            </a:r>
            <a:endParaRPr kumimoji="1" lang="en-US" altLang="ja-JP" dirty="0">
              <a:solidFill>
                <a:schemeClr val="tx1"/>
              </a:solidFill>
            </a:endParaRPr>
          </a:p>
          <a:p>
            <a:r>
              <a:rPr kumimoji="1" lang="ja-JP" altLang="en-US" dirty="0">
                <a:solidFill>
                  <a:srgbClr val="C00000"/>
                </a:solidFill>
              </a:rPr>
              <a:t>→ </a:t>
            </a:r>
            <a:r>
              <a:rPr kumimoji="1" lang="en-US" altLang="ja-JP" dirty="0">
                <a:solidFill>
                  <a:srgbClr val="C00000"/>
                </a:solidFill>
              </a:rPr>
              <a:t>SPDX</a:t>
            </a:r>
            <a:r>
              <a:rPr kumimoji="1" lang="ja-JP" altLang="en-US" dirty="0">
                <a:solidFill>
                  <a:srgbClr val="C00000"/>
                </a:solidFill>
              </a:rPr>
              <a:t>定義との記載内容整合、寄せて頂いた事例を集め、リファレンスとして参照させる</a:t>
            </a:r>
            <a:endParaRPr kumimoji="1" lang="ja-JP" altLang="en-US" dirty="0">
              <a:solidFill>
                <a:schemeClr val="tx1"/>
              </a:solidFill>
            </a:endParaRPr>
          </a:p>
        </p:txBody>
      </p:sp>
    </p:spTree>
    <p:extLst>
      <p:ext uri="{BB962C8B-B14F-4D97-AF65-F5344CB8AC3E}">
        <p14:creationId xmlns:p14="http://schemas.microsoft.com/office/powerpoint/2010/main" val="2274470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Tooling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0"/>
            <a:ext cx="4216774" cy="5312372"/>
          </a:xfrm>
        </p:spPr>
        <p:txBody>
          <a:bodyPr>
            <a:normAutofit/>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活動の主軸：</a:t>
            </a:r>
            <a:b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参加メンバ間でツールに関して議論</a:t>
            </a:r>
          </a:p>
          <a:p>
            <a:pPr marL="316531" indent="-316531">
              <a:lnSpc>
                <a:spcPts val="1800"/>
              </a:lnSpc>
              <a:spcBef>
                <a:spcPts val="1108"/>
              </a:spcBef>
              <a:buFont typeface="Wingdings" panose="05000000000000000000" pitchFamily="2" charset="2"/>
              <a:buChar char="l"/>
            </a:pP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成果目標</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ツールに関する入手可能な情報をまとめる</a:t>
            </a:r>
          </a:p>
          <a:p>
            <a:pPr marL="822980" lvl="2" indent="-316531">
              <a:lnSpc>
                <a:spcPts val="1800"/>
              </a:lnSpc>
              <a:spcBef>
                <a:spcPts val="1108"/>
              </a:spcBef>
              <a:buFont typeface="Wingdings" panose="05000000000000000000" pitchFamily="2" charset="2"/>
              <a:buChar char="l"/>
            </a:pPr>
            <a:r>
              <a:rPr lang="ja-JP" altLang="en-US" sz="1616" dirty="0">
                <a:latin typeface="メイリオ" panose="020B0604030504040204" pitchFamily="50" charset="-128"/>
                <a:ea typeface="メイリオ" panose="020B0604030504040204" pitchFamily="50" charset="-128"/>
                <a:cs typeface="メイリオ" panose="020B0604030504040204" pitchFamily="50" charset="-128"/>
              </a:rPr>
              <a:t>ツール紹介や関連セミナー開催</a:t>
            </a:r>
            <a:endParaRPr lang="en-US" altLang="ja-JP" sz="1616"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情報の流通過程とツールのマッピングを行い不足を洗い出す</a:t>
            </a:r>
            <a:endParaRPr lang="en-US" altLang="ja-JP" sz="1616"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関連するコミュニティへの提案</a:t>
            </a: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ツールが管理する「データ」の流通手段</a:t>
            </a:r>
          </a:p>
          <a:p>
            <a:pPr marL="569755" lvl="1" indent="-316531">
              <a:lnSpc>
                <a:spcPts val="1800"/>
              </a:lnSpc>
              <a:spcBef>
                <a:spcPts val="1108"/>
              </a:spcBef>
              <a:buFont typeface="Wingdings" panose="05000000000000000000" pitchFamily="2" charset="2"/>
              <a:buChar char="l"/>
            </a:pP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SPDX</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ツールや</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開発コミュニティとの連携方法</a:t>
            </a:r>
          </a:p>
          <a:p>
            <a:pPr marL="569755" lvl="1" indent="-316531">
              <a:lnSpc>
                <a:spcPts val="1800"/>
              </a:lnSpc>
              <a:spcBef>
                <a:spcPts val="1108"/>
              </a:spcBef>
              <a:buFont typeface="Wingdings" panose="05000000000000000000" pitchFamily="2" charset="2"/>
              <a:buChar char="l"/>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marL="253224" lvl="1" indent="0">
              <a:lnSpc>
                <a:spcPts val="1800"/>
              </a:lnSpc>
              <a:spcBef>
                <a:spcPts val="1108"/>
              </a:spcBef>
              <a:buNone/>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054975" y="1289597"/>
            <a:ext cx="4216774" cy="5312372"/>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今までの活動</a:t>
            </a:r>
          </a:p>
        </p:txBody>
      </p:sp>
      <p:sp>
        <p:nvSpPr>
          <p:cNvPr id="68"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16658" y="6077710"/>
            <a:ext cx="4216774" cy="493777"/>
          </a:xfrm>
          <a:prstGeom prst="rect">
            <a:avLst/>
          </a:prstGeom>
          <a:noFill/>
          <a:ln>
            <a:noFill/>
          </a:ln>
        </p:spPr>
        <p:txBody>
          <a:bodyPr lIns="91425" tIns="91425" rIns="91425" bIns="91425" anchor="t" anchorCtr="0">
            <a:normAutofit fontScale="92500"/>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0" indent="0">
              <a:lnSpc>
                <a:spcPts val="1800"/>
              </a:lnSpc>
              <a:spcBef>
                <a:spcPts val="1108"/>
              </a:spcBef>
              <a:buNone/>
            </a:pP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次回開催： </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月</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19</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日</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木</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参加者募集</a:t>
            </a:r>
          </a:p>
        </p:txBody>
      </p:sp>
      <p:graphicFrame>
        <p:nvGraphicFramePr>
          <p:cNvPr id="9" name="表 8"/>
          <p:cNvGraphicFramePr>
            <a:graphicFrameLocks noGrp="1"/>
          </p:cNvGraphicFramePr>
          <p:nvPr>
            <p:extLst>
              <p:ext uri="{D42A27DB-BD31-4B8C-83A1-F6EECF244321}">
                <p14:modId xmlns:p14="http://schemas.microsoft.com/office/powerpoint/2010/main" val="3661492054"/>
              </p:ext>
            </p:extLst>
          </p:nvPr>
        </p:nvGraphicFramePr>
        <p:xfrm>
          <a:off x="5035230" y="1700638"/>
          <a:ext cx="4299337" cy="5105081"/>
        </p:xfrm>
        <a:graphic>
          <a:graphicData uri="http://schemas.openxmlformats.org/drawingml/2006/table">
            <a:tbl>
              <a:tblPr firstRow="1" bandRow="1"/>
              <a:tblGrid>
                <a:gridCol w="916057">
                  <a:extLst>
                    <a:ext uri="{9D8B030D-6E8A-4147-A177-3AD203B41FA5}">
                      <a16:colId xmlns:a16="http://schemas.microsoft.com/office/drawing/2014/main" val="20000"/>
                    </a:ext>
                  </a:extLst>
                </a:gridCol>
                <a:gridCol w="2670048">
                  <a:extLst>
                    <a:ext uri="{9D8B030D-6E8A-4147-A177-3AD203B41FA5}">
                      <a16:colId xmlns:a16="http://schemas.microsoft.com/office/drawing/2014/main" val="20001"/>
                    </a:ext>
                  </a:extLst>
                </a:gridCol>
                <a:gridCol w="713232">
                  <a:extLst>
                    <a:ext uri="{9D8B030D-6E8A-4147-A177-3AD203B41FA5}">
                      <a16:colId xmlns:a16="http://schemas.microsoft.com/office/drawing/2014/main" val="20002"/>
                    </a:ext>
                  </a:extLst>
                </a:gridCol>
              </a:tblGrid>
              <a:tr h="350201">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日時</a:t>
                      </a: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実施内容</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参加</a:t>
                      </a:r>
                      <a:endParaRPr kumimoji="1" lang="en-US" altLang="ja-JP" sz="16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extLst>
                  <a:ext uri="{0D108BD9-81ED-4DB2-BD59-A6C34878D82A}">
                    <a16:rowId xmlns:a16="http://schemas.microsoft.com/office/drawing/2014/main" val="10000"/>
                  </a:ext>
                </a:extLst>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dirty="0"/>
                        <a:t>第</a:t>
                      </a:r>
                      <a:r>
                        <a:rPr kumimoji="1" lang="en-US" altLang="ja-JP" sz="1600" dirty="0"/>
                        <a:t>1</a:t>
                      </a:r>
                      <a:r>
                        <a:rPr kumimoji="1" lang="ja-JP" altLang="en-US" sz="1600" dirty="0"/>
                        <a:t>回　</a:t>
                      </a:r>
                      <a:r>
                        <a:rPr kumimoji="1" lang="en-US" altLang="ja-JP" sz="1200" dirty="0"/>
                        <a:t>2019/3/13</a:t>
                      </a:r>
                      <a:endParaRPr kumimoji="1" lang="en-US" altLang="ja-JP" sz="1600" dirty="0"/>
                    </a:p>
                  </a:txBody>
                  <a:tcP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dirty="0"/>
                        <a:t>CFP</a:t>
                      </a:r>
                      <a:r>
                        <a:rPr kumimoji="1" lang="ja-JP" altLang="en-US" sz="1600" dirty="0"/>
                        <a:t>確認と今後の活動方針についての議論</a:t>
                      </a:r>
                      <a:endParaRPr kumimoji="1" lang="en-US" altLang="ja-JP" sz="16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7</a:t>
                      </a:r>
                      <a:r>
                        <a:rPr kumimoji="1" lang="ja-JP" altLang="en-US" sz="1600" dirty="0"/>
                        <a:t>社</a:t>
                      </a:r>
                      <a:br>
                        <a:rPr kumimoji="1" lang="en-US" altLang="ja-JP" sz="1600" dirty="0"/>
                      </a:br>
                      <a:r>
                        <a:rPr kumimoji="1" lang="en-US" altLang="ja-JP" sz="1600" dirty="0"/>
                        <a:t>14</a:t>
                      </a:r>
                      <a:r>
                        <a:rPr kumimoji="1" lang="ja-JP" altLang="en-US" sz="1600" dirty="0"/>
                        <a:t>名</a:t>
                      </a:r>
                      <a:endParaRPr kumimoji="1" lang="en-US" altLang="ja-JP" sz="16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1"/>
                  </a:ext>
                </a:extLst>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baseline="0" dirty="0"/>
                        <a:t>第</a:t>
                      </a:r>
                      <a:r>
                        <a:rPr kumimoji="1" lang="en-US" altLang="ja-JP" sz="1600" baseline="0" dirty="0"/>
                        <a:t>2</a:t>
                      </a:r>
                      <a:r>
                        <a:rPr kumimoji="1" lang="ja-JP" altLang="en-US" sz="1600" baseline="0" dirty="0"/>
                        <a:t>回 </a:t>
                      </a:r>
                      <a:r>
                        <a:rPr kumimoji="1" lang="en-US" altLang="ja-JP" sz="1600" baseline="0" dirty="0"/>
                        <a:t> </a:t>
                      </a:r>
                      <a:r>
                        <a:rPr kumimoji="1" lang="en-US" altLang="ja-JP" sz="1200" baseline="0" dirty="0"/>
                        <a:t>2019/4/25</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baseline="0" dirty="0"/>
                        <a:t>SPDX  Tools</a:t>
                      </a:r>
                      <a:r>
                        <a:rPr kumimoji="1" lang="ja-JP" altLang="en-US" sz="1600" baseline="0" dirty="0"/>
                        <a:t>の紹介</a:t>
                      </a:r>
                      <a:endParaRPr kumimoji="1" lang="en-US" altLang="ja-JP" sz="1600" baseline="0" dirty="0"/>
                    </a:p>
                    <a:p>
                      <a:pPr marL="176213" indent="-176213" algn="l">
                        <a:buFont typeface="Arial" panose="020B0604020202020204" pitchFamily="34" charset="0"/>
                        <a:buChar char="•"/>
                      </a:pPr>
                      <a:r>
                        <a:rPr kumimoji="1" lang="ja-JP" altLang="en-US" sz="1600" baseline="0" dirty="0"/>
                        <a:t>コンプライアンス管理ツール</a:t>
                      </a:r>
                      <a:r>
                        <a:rPr kumimoji="1" lang="en-US" altLang="ja-JP" sz="1600" baseline="0" dirty="0"/>
                        <a:t>SW360</a:t>
                      </a:r>
                    </a:p>
                    <a:p>
                      <a:pPr marL="176213" indent="-176213" algn="l">
                        <a:buFont typeface="Arial" panose="020B0604020202020204" pitchFamily="34" charset="0"/>
                        <a:buChar char="•"/>
                      </a:pPr>
                      <a:r>
                        <a:rPr kumimoji="1" lang="en-US" altLang="ja-JP" sz="1600" baseline="0" dirty="0"/>
                        <a:t>OpenChain Tooling WG</a:t>
                      </a:r>
                      <a:r>
                        <a:rPr kumimoji="1" lang="ja-JP" altLang="en-US" sz="1600" baseline="0" dirty="0"/>
                        <a:t>活動状況紹介</a:t>
                      </a:r>
                      <a:endParaRPr kumimoji="1" lang="en-US" altLang="ja-JP" sz="1600" baseline="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16</a:t>
                      </a:r>
                      <a:r>
                        <a:rPr kumimoji="1" lang="ja-JP" altLang="en-US" sz="1600" dirty="0"/>
                        <a:t>社</a:t>
                      </a:r>
                      <a:br>
                        <a:rPr kumimoji="1" lang="en-US" altLang="ja-JP" sz="1600" dirty="0"/>
                      </a:br>
                      <a:r>
                        <a:rPr kumimoji="1" lang="en-US" altLang="ja-JP" sz="1600" dirty="0"/>
                        <a:t>28</a:t>
                      </a:r>
                      <a:r>
                        <a:rPr kumimoji="1" lang="ja-JP" altLang="en-US" sz="1600" dirty="0"/>
                        <a:t>名</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extLst>
                  <a:ext uri="{0D108BD9-81ED-4DB2-BD59-A6C34878D82A}">
                    <a16:rowId xmlns:a16="http://schemas.microsoft.com/office/drawing/2014/main" val="10002"/>
                  </a:ext>
                </a:extLst>
              </a:tr>
              <a:tr h="77724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baseline="0" dirty="0"/>
                        <a:t>第</a:t>
                      </a:r>
                      <a:r>
                        <a:rPr kumimoji="1" lang="en-US" altLang="ja-JP" sz="1600" baseline="0" dirty="0"/>
                        <a:t>3</a:t>
                      </a:r>
                      <a:r>
                        <a:rPr kumimoji="1" lang="ja-JP" altLang="en-US" sz="1600" baseline="0" dirty="0"/>
                        <a:t>回  </a:t>
                      </a:r>
                      <a:r>
                        <a:rPr kumimoji="1" lang="en-US" altLang="ja-JP" sz="1200" baseline="0" dirty="0"/>
                        <a:t>2019/6/20</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baseline="0" dirty="0"/>
                        <a:t>OpenChain</a:t>
                      </a:r>
                      <a:r>
                        <a:rPr kumimoji="1" lang="ja-JP" altLang="en-US" sz="1600" baseline="0" dirty="0"/>
                        <a:t>仕様を考慮した</a:t>
                      </a:r>
                      <a:r>
                        <a:rPr kumimoji="1" lang="en-US" altLang="ja-JP" sz="1600" baseline="0" dirty="0"/>
                        <a:t>SW360</a:t>
                      </a:r>
                      <a:r>
                        <a:rPr kumimoji="1" lang="ja-JP" altLang="en-US" sz="1600" baseline="0" dirty="0"/>
                        <a:t>の運用</a:t>
                      </a:r>
                      <a:endParaRPr kumimoji="1" lang="en-US" altLang="ja-JP" sz="1600" baseline="0" dirty="0"/>
                    </a:p>
                    <a:p>
                      <a:pPr marL="176213" indent="-176213" algn="l">
                        <a:buFont typeface="Arial" panose="020B0604020202020204" pitchFamily="34" charset="0"/>
                        <a:buChar char="•"/>
                      </a:pPr>
                      <a:r>
                        <a:rPr kumimoji="1" lang="en-US" altLang="ja-JP" sz="1600" baseline="0" dirty="0"/>
                        <a:t>Brief Introduction into </a:t>
                      </a:r>
                      <a:r>
                        <a:rPr kumimoji="1" lang="en-US" altLang="ja-JP" sz="1600" baseline="0" dirty="0" err="1"/>
                        <a:t>ClearlyDefined</a:t>
                      </a:r>
                      <a:endParaRPr kumimoji="1" lang="en-US" altLang="ja-JP" sz="1600" baseline="0" dirty="0"/>
                    </a:p>
                    <a:p>
                      <a:pPr marL="176213" indent="-176213" algn="l">
                        <a:buFont typeface="Arial" panose="020B0604020202020204" pitchFamily="34" charset="0"/>
                        <a:buChar char="•"/>
                      </a:pPr>
                      <a:r>
                        <a:rPr kumimoji="1" lang="en-US" altLang="ja-JP" sz="1600" baseline="0" dirty="0" err="1"/>
                        <a:t>FOSSology</a:t>
                      </a:r>
                      <a:r>
                        <a:rPr kumimoji="1" lang="ja-JP" altLang="en-US" sz="1600" baseline="0" dirty="0"/>
                        <a:t>の</a:t>
                      </a:r>
                      <a:r>
                        <a:rPr kumimoji="1" lang="en-US" altLang="ja-JP" sz="1600" baseline="0" dirty="0"/>
                        <a:t>CLI / REST API</a:t>
                      </a:r>
                      <a:r>
                        <a:rPr kumimoji="1" lang="ja-JP" altLang="en-US" sz="1600" baseline="0" dirty="0"/>
                        <a:t>を叩いてみた</a:t>
                      </a:r>
                      <a:endParaRPr kumimoji="1" lang="en-US" altLang="ja-JP" sz="1600" baseline="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11</a:t>
                      </a:r>
                      <a:r>
                        <a:rPr kumimoji="1" lang="ja-JP" altLang="en-US" sz="1600" dirty="0"/>
                        <a:t>社</a:t>
                      </a:r>
                      <a:br>
                        <a:rPr kumimoji="1" lang="en-US" altLang="ja-JP" sz="1600" dirty="0"/>
                      </a:br>
                      <a:r>
                        <a:rPr kumimoji="1" lang="en-US" altLang="ja-JP" sz="1600" dirty="0"/>
                        <a:t>19</a:t>
                      </a:r>
                      <a:r>
                        <a:rPr kumimoji="1" lang="ja-JP" altLang="en-US" sz="1600" dirty="0"/>
                        <a:t>名</a:t>
                      </a:r>
                      <a:endParaRPr kumimoji="1" lang="en-US" altLang="ja-JP" sz="160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3"/>
                  </a:ext>
                </a:extLst>
              </a:tr>
              <a:tr h="777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aseline="0" dirty="0">
                          <a:latin typeface="Segoe UI" panose="020B0502040204020203" pitchFamily="34" charset="0"/>
                          <a:cs typeface="Segoe UI" panose="020B0502040204020203" pitchFamily="34" charset="0"/>
                        </a:rPr>
                        <a:t>第</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4</a:t>
                      </a:r>
                      <a:r>
                        <a:rPr kumimoji="1" lang="ja-JP" altLang="en-US" sz="1600" baseline="0" dirty="0">
                          <a:latin typeface="Segoe UI" panose="020B0502040204020203" pitchFamily="34" charset="0"/>
                          <a:cs typeface="Segoe UI" panose="020B0502040204020203" pitchFamily="34" charset="0"/>
                        </a:rPr>
                        <a:t>回  </a:t>
                      </a:r>
                      <a:r>
                        <a:rPr kumimoji="1" lang="en-US" altLang="ja-JP" sz="1200" baseline="0" dirty="0">
                          <a:latin typeface="Segoe UI" panose="020B0502040204020203" pitchFamily="34" charset="0"/>
                          <a:ea typeface="Segoe UI" panose="020B0502040204020203" pitchFamily="34" charset="0"/>
                          <a:cs typeface="Segoe UI" panose="020B0502040204020203" pitchFamily="34" charset="0"/>
                        </a:rPr>
                        <a:t>2019/8/29</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p>
                      <a:pPr marL="176213" indent="-176213" algn="l">
                        <a:buFont typeface="Arial" panose="020B0604020202020204" pitchFamily="34" charset="0"/>
                        <a:buChar char="•"/>
                      </a:pPr>
                      <a:r>
                        <a:rPr kumimoji="1" lang="ja-JP" altLang="en-US" sz="1600" baseline="0" dirty="0">
                          <a:latin typeface="Segoe UI" panose="020B0502040204020203" pitchFamily="34" charset="0"/>
                          <a:cs typeface="Segoe UI" panose="020B0502040204020203" pitchFamily="34" charset="0"/>
                        </a:rPr>
                        <a:t>ライセンス読み解き情報について</a:t>
                      </a:r>
                    </a:p>
                    <a:p>
                      <a:pPr marL="176213" indent="-176213" algn="l">
                        <a:buFont typeface="Arial" panose="020B0604020202020204" pitchFamily="34" charset="0"/>
                        <a:buChar char="•"/>
                      </a:pPr>
                      <a:r>
                        <a:rPr kumimoji="1" lang="en-US" altLang="ja-JP" sz="1600" baseline="0" dirty="0" err="1">
                          <a:latin typeface="Segoe UI" panose="020B0502040204020203" pitchFamily="34" charset="0"/>
                          <a:ea typeface="Segoe UI" panose="020B0502040204020203" pitchFamily="34" charset="0"/>
                          <a:cs typeface="Segoe UI" panose="020B0502040204020203" pitchFamily="34" charset="0"/>
                        </a:rPr>
                        <a:t>OpenChain</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Global</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Tooling</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WG</a:t>
                      </a:r>
                      <a:r>
                        <a:rPr kumimoji="1" lang="ja-JP" altLang="en-US" sz="1600" baseline="0" dirty="0">
                          <a:latin typeface="Segoe UI" panose="020B0502040204020203" pitchFamily="34" charset="0"/>
                          <a:cs typeface="Segoe UI" panose="020B0502040204020203" pitchFamily="34" charset="0"/>
                        </a:rPr>
                        <a:t>立ち上げ</a:t>
                      </a:r>
                      <a:endParaRPr kumimoji="1" lang="en-US" altLang="ja-JP" sz="1600" baseline="0" dirty="0">
                        <a:latin typeface="Segoe UI" panose="020B0502040204020203" pitchFamily="34" charset="0"/>
                        <a:ea typeface="Segoe UI" panose="020B0502040204020203" pitchFamily="34" charset="0"/>
                        <a:cs typeface="Segoe UI" panose="020B0502040204020203" pitchFamily="34" charset="0"/>
                      </a:endParaRPr>
                    </a:p>
                    <a:p>
                      <a:pPr marL="176213" indent="-176213" algn="l">
                        <a:buFont typeface="Arial" panose="020B0604020202020204" pitchFamily="34" charset="0"/>
                        <a:buChar char="•"/>
                      </a:pP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OSSNA</a:t>
                      </a:r>
                      <a:r>
                        <a:rPr kumimoji="1" lang="ja-JP" altLang="en-US" sz="1600" baseline="0" dirty="0">
                          <a:latin typeface="Segoe UI" panose="020B0502040204020203" pitchFamily="34" charset="0"/>
                          <a:cs typeface="Segoe UI" panose="020B0502040204020203" pitchFamily="34" charset="0"/>
                        </a:rPr>
                        <a:t>参加報告</a:t>
                      </a:r>
                      <a:endParaRPr kumimoji="1" lang="en-US" altLang="ja-JP" sz="1600" baseline="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latin typeface="Segoe UI" panose="020B0502040204020203" pitchFamily="34" charset="0"/>
                          <a:ea typeface="Segoe UI" panose="020B0502040204020203" pitchFamily="34" charset="0"/>
                          <a:cs typeface="Segoe UI" panose="020B0502040204020203" pitchFamily="34" charset="0"/>
                        </a:rPr>
                        <a:t>10</a:t>
                      </a:r>
                      <a:r>
                        <a:rPr kumimoji="1" lang="ja-JP" altLang="en-US" sz="1600" dirty="0">
                          <a:latin typeface="Segoe UI" panose="020B0502040204020203" pitchFamily="34" charset="0"/>
                          <a:cs typeface="Segoe UI" panose="020B0502040204020203" pitchFamily="34" charset="0"/>
                        </a:rPr>
                        <a:t>社</a:t>
                      </a:r>
                      <a:br>
                        <a:rPr kumimoji="1" lang="en-US" altLang="ja-JP" sz="1600" dirty="0">
                          <a:latin typeface="Segoe UI" panose="020B0502040204020203" pitchFamily="34" charset="0"/>
                          <a:ea typeface="Segoe UI" panose="020B0502040204020203" pitchFamily="34" charset="0"/>
                          <a:cs typeface="Segoe UI" panose="020B0502040204020203" pitchFamily="34" charset="0"/>
                        </a:rPr>
                      </a:br>
                      <a:r>
                        <a:rPr kumimoji="1" lang="en-US" altLang="ja-JP" sz="1600" dirty="0">
                          <a:latin typeface="Segoe UI" panose="020B0502040204020203" pitchFamily="34" charset="0"/>
                          <a:ea typeface="Segoe UI" panose="020B0502040204020203" pitchFamily="34" charset="0"/>
                          <a:cs typeface="Segoe UI" panose="020B0502040204020203" pitchFamily="34" charset="0"/>
                        </a:rPr>
                        <a:t>19</a:t>
                      </a:r>
                      <a:r>
                        <a:rPr kumimoji="1" lang="ja-JP" altLang="en-US" sz="1600" dirty="0">
                          <a:latin typeface="Segoe UI" panose="020B0502040204020203" pitchFamily="34" charset="0"/>
                          <a:cs typeface="Segoe UI" panose="020B0502040204020203" pitchFamily="34" charset="0"/>
                        </a:rPr>
                        <a:t>名</a:t>
                      </a:r>
                      <a:endParaRPr kumimoji="1" lang="en-US" altLang="ja-JP" sz="16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308808062"/>
                  </a:ext>
                </a:extLst>
              </a:tr>
            </a:tbl>
          </a:graphicData>
        </a:graphic>
      </p:graphicFrame>
    </p:spTree>
    <p:extLst>
      <p:ext uri="{BB962C8B-B14F-4D97-AF65-F5344CB8AC3E}">
        <p14:creationId xmlns:p14="http://schemas.microsoft.com/office/powerpoint/2010/main" val="495226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174982" y="642938"/>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JPWG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Promotion WG</a:t>
            </a:r>
          </a:p>
        </p:txBody>
      </p:sp>
      <p:pic>
        <p:nvPicPr>
          <p:cNvPr id="5" name="Picture 2" descr="OpenCh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6937" y="831471"/>
            <a:ext cx="1764506" cy="185274"/>
          </a:xfrm>
          <a:prstGeom prst="rect">
            <a:avLst/>
          </a:prstGeom>
          <a:noFill/>
          <a:extLst>
            <a:ext uri="{909E8E84-426E-40DD-AFC4-6F175D3DCCD1}">
              <a14:hiddenFill xmlns:a14="http://schemas.microsoft.com/office/drawing/2010/main">
                <a:solidFill>
                  <a:srgbClr val="FFFFFF"/>
                </a:solidFill>
              </a14:hiddenFill>
            </a:ext>
          </a:extLst>
        </p:spPr>
      </p:pic>
      <p:sp>
        <p:nvSpPr>
          <p:cNvPr id="19" name="タイトル 93"/>
          <p:cNvSpPr txBox="1">
            <a:spLocks/>
          </p:cNvSpPr>
          <p:nvPr/>
        </p:nvSpPr>
        <p:spPr>
          <a:xfrm>
            <a:off x="566844" y="1789949"/>
            <a:ext cx="8882959" cy="495298"/>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75" dirty="0">
                <a:latin typeface="HG丸ｺﾞｼｯｸM-PRO" panose="020F0600000000000000" pitchFamily="50" charset="-128"/>
                <a:ea typeface="HG丸ｺﾞｼｯｸM-PRO" panose="020F0600000000000000" pitchFamily="50" charset="-128"/>
              </a:rPr>
              <a:t>そもそも</a:t>
            </a:r>
            <a:r>
              <a:rPr lang="en-US" altLang="ja-JP" sz="2275" dirty="0">
                <a:latin typeface="HG丸ｺﾞｼｯｸM-PRO" panose="020F0600000000000000" pitchFamily="50" charset="-128"/>
                <a:ea typeface="HG丸ｺﾞｼｯｸM-PRO" panose="020F0600000000000000" pitchFamily="50" charset="-128"/>
              </a:rPr>
              <a:t>OSS</a:t>
            </a:r>
            <a:r>
              <a:rPr lang="ja-JP" altLang="en-US" sz="2275" dirty="0">
                <a:latin typeface="HG丸ｺﾞｼｯｸM-PRO" panose="020F0600000000000000" pitchFamily="50" charset="-128"/>
                <a:ea typeface="HG丸ｺﾞｼｯｸM-PRO" panose="020F0600000000000000" pitchFamily="50" charset="-128"/>
              </a:rPr>
              <a:t>コンプライアンスの重要性を認識していない人々に</a:t>
            </a:r>
            <a:endParaRPr lang="en-US" altLang="ja-JP" sz="2275" dirty="0">
              <a:latin typeface="HG丸ｺﾞｼｯｸM-PRO" panose="020F0600000000000000" pitchFamily="50" charset="-128"/>
              <a:ea typeface="HG丸ｺﾞｼｯｸM-PRO" panose="020F0600000000000000" pitchFamily="50" charset="-128"/>
            </a:endParaRPr>
          </a:p>
          <a:p>
            <a:r>
              <a:rPr lang="ja-JP" altLang="en-US" sz="2275" dirty="0">
                <a:latin typeface="HG丸ｺﾞｼｯｸM-PRO" panose="020F0600000000000000" pitchFamily="50" charset="-128"/>
                <a:ea typeface="HG丸ｺﾞｼｯｸM-PRO" panose="020F0600000000000000" pitchFamily="50" charset="-128"/>
              </a:rPr>
              <a:t>戦略的なプロモーションを展開（メンバー募集中です！）</a:t>
            </a:r>
            <a:endParaRPr lang="en-US" altLang="ja-JP" sz="2275" dirty="0">
              <a:latin typeface="HG丸ｺﾞｼｯｸM-PRO" panose="020F0600000000000000" pitchFamily="50" charset="-128"/>
              <a:ea typeface="HG丸ｺﾞｼｯｸM-PRO" panose="020F0600000000000000" pitchFamily="50" charset="-128"/>
            </a:endParaRPr>
          </a:p>
        </p:txBody>
      </p:sp>
      <p:sp>
        <p:nvSpPr>
          <p:cNvPr id="22" name="正方形/長方形 21"/>
          <p:cNvSpPr/>
          <p:nvPr/>
        </p:nvSpPr>
        <p:spPr>
          <a:xfrm>
            <a:off x="2428120" y="2805157"/>
            <a:ext cx="1184940"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レベル別</a:t>
            </a:r>
            <a:endParaRPr lang="ja-JP" altLang="en-US" sz="1950" dirty="0"/>
          </a:p>
        </p:txBody>
      </p:sp>
      <p:sp>
        <p:nvSpPr>
          <p:cNvPr id="24" name="角丸四角形 23"/>
          <p:cNvSpPr/>
          <p:nvPr/>
        </p:nvSpPr>
        <p:spPr>
          <a:xfrm>
            <a:off x="5848694" y="3228174"/>
            <a:ext cx="1814378" cy="635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経営層</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25" name="角丸四角形 24"/>
          <p:cNvSpPr/>
          <p:nvPr/>
        </p:nvSpPr>
        <p:spPr>
          <a:xfrm>
            <a:off x="7805149" y="3203591"/>
            <a:ext cx="1814378" cy="635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エンジニア</a:t>
            </a:r>
          </a:p>
        </p:txBody>
      </p:sp>
      <p:sp>
        <p:nvSpPr>
          <p:cNvPr id="27" name="角丸四角形 26"/>
          <p:cNvSpPr/>
          <p:nvPr/>
        </p:nvSpPr>
        <p:spPr>
          <a:xfrm>
            <a:off x="7802800" y="4116939"/>
            <a:ext cx="1814378" cy="6350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政府</a:t>
            </a:r>
          </a:p>
        </p:txBody>
      </p:sp>
      <p:sp>
        <p:nvSpPr>
          <p:cNvPr id="31" name="角丸四角形 30"/>
          <p:cNvSpPr/>
          <p:nvPr/>
        </p:nvSpPr>
        <p:spPr>
          <a:xfrm>
            <a:off x="5848693" y="4116939"/>
            <a:ext cx="1814378" cy="63503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知財</a:t>
            </a:r>
            <a:r>
              <a:rPr kumimoji="1" lang="en-US" altLang="ja-JP" sz="1950" dirty="0">
                <a:latin typeface="HG丸ｺﾞｼｯｸM-PRO" panose="020F0600000000000000" pitchFamily="50" charset="-128"/>
                <a:ea typeface="HG丸ｺﾞｼｯｸM-PRO" panose="020F0600000000000000" pitchFamily="50" charset="-128"/>
              </a:rPr>
              <a:t>/</a:t>
            </a:r>
            <a:r>
              <a:rPr kumimoji="1" lang="ja-JP" altLang="en-US" sz="1950" dirty="0">
                <a:latin typeface="HG丸ｺﾞｼｯｸM-PRO" panose="020F0600000000000000" pitchFamily="50" charset="-128"/>
                <a:ea typeface="HG丸ｺﾞｼｯｸM-PRO" panose="020F0600000000000000" pitchFamily="50" charset="-128"/>
              </a:rPr>
              <a:t>法務</a:t>
            </a:r>
          </a:p>
        </p:txBody>
      </p:sp>
      <p:sp>
        <p:nvSpPr>
          <p:cNvPr id="32" name="角丸四角形 31"/>
          <p:cNvSpPr/>
          <p:nvPr/>
        </p:nvSpPr>
        <p:spPr>
          <a:xfrm>
            <a:off x="7802800" y="5029884"/>
            <a:ext cx="1814378" cy="63503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学術界</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33" name="角丸四角形 32"/>
          <p:cNvSpPr/>
          <p:nvPr/>
        </p:nvSpPr>
        <p:spPr>
          <a:xfrm>
            <a:off x="5848693" y="5029884"/>
            <a:ext cx="1814378" cy="63503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メディア</a:t>
            </a:r>
          </a:p>
        </p:txBody>
      </p:sp>
      <p:sp>
        <p:nvSpPr>
          <p:cNvPr id="34" name="正方形/長方形 33"/>
          <p:cNvSpPr/>
          <p:nvPr/>
        </p:nvSpPr>
        <p:spPr>
          <a:xfrm>
            <a:off x="7276880" y="2853071"/>
            <a:ext cx="934871"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対象別</a:t>
            </a:r>
            <a:endParaRPr lang="ja-JP" altLang="en-US" sz="1950" dirty="0"/>
          </a:p>
        </p:txBody>
      </p:sp>
      <p:sp>
        <p:nvSpPr>
          <p:cNvPr id="35" name="正方形/長方形 34"/>
          <p:cNvSpPr/>
          <p:nvPr/>
        </p:nvSpPr>
        <p:spPr>
          <a:xfrm>
            <a:off x="323140" y="3149429"/>
            <a:ext cx="1221725" cy="22745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38"/>
          </a:p>
        </p:txBody>
      </p:sp>
      <p:pic>
        <p:nvPicPr>
          <p:cNvPr id="4" name="図 3"/>
          <p:cNvPicPr>
            <a:picLocks noChangeAspect="1"/>
          </p:cNvPicPr>
          <p:nvPr/>
        </p:nvPicPr>
        <p:blipFill>
          <a:blip r:embed="rId3"/>
          <a:stretch>
            <a:fillRect/>
          </a:stretch>
        </p:blipFill>
        <p:spPr>
          <a:xfrm>
            <a:off x="341407" y="3189499"/>
            <a:ext cx="5131752" cy="2194369"/>
          </a:xfrm>
          <a:prstGeom prst="rect">
            <a:avLst/>
          </a:prstGeom>
        </p:spPr>
      </p:pic>
      <p:sp>
        <p:nvSpPr>
          <p:cNvPr id="6" name="スライド番号プレースホルダー 5"/>
          <p:cNvSpPr>
            <a:spLocks noGrp="1"/>
          </p:cNvSpPr>
          <p:nvPr>
            <p:ph type="sldNum" sz="quarter" idx="12"/>
          </p:nvPr>
        </p:nvSpPr>
        <p:spPr/>
        <p:txBody>
          <a:bodyPr/>
          <a:lstStyle/>
          <a:p>
            <a:fld id="{545D4337-59E0-48FC-86FC-ADAEAB0EE879}" type="slidenum">
              <a:rPr kumimoji="1" lang="ja-JP" altLang="en-US" smtClean="0"/>
              <a:t>27</a:t>
            </a:fld>
            <a:endParaRPr kumimoji="1" lang="ja-JP" altLang="en-US"/>
          </a:p>
        </p:txBody>
      </p:sp>
    </p:spTree>
    <p:extLst>
      <p:ext uri="{BB962C8B-B14F-4D97-AF65-F5344CB8AC3E}">
        <p14:creationId xmlns:p14="http://schemas.microsoft.com/office/powerpoint/2010/main" val="3302102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200" dirty="0">
                <a:latin typeface="+mj-ea"/>
                <a:ea typeface="+mj-ea"/>
              </a:rPr>
              <a:t>写真撮影および広報目的での使用の許可ご確認</a:t>
            </a:r>
            <a:endParaRPr kumimoji="1" lang="ja-JP" altLang="en-US" sz="24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err="1">
                <a:latin typeface="+mn-ea"/>
                <a:ea typeface="+mn-ea"/>
              </a:rPr>
              <a:t>OpenChain</a:t>
            </a:r>
            <a:r>
              <a:rPr kumimoji="1" lang="en-US" altLang="ja-JP" sz="2000" dirty="0">
                <a:latin typeface="+mn-ea"/>
                <a:ea typeface="+mn-ea"/>
              </a:rPr>
              <a:t> </a:t>
            </a:r>
            <a:r>
              <a:rPr kumimoji="1" lang="en-US" altLang="ja-JP" sz="2000" dirty="0" err="1">
                <a:latin typeface="+mn-ea"/>
                <a:ea typeface="+mn-ea"/>
              </a:rPr>
              <a:t>JapanWG</a:t>
            </a:r>
            <a:r>
              <a:rPr kumimoji="1" lang="ja-JP" altLang="en-US" sz="2000" dirty="0" err="1">
                <a:latin typeface="+mn-ea"/>
                <a:ea typeface="+mn-ea"/>
              </a:rPr>
              <a:t>での</a:t>
            </a:r>
            <a:r>
              <a:rPr kumimoji="1" lang="ja-JP" altLang="en-US" sz="2000" dirty="0">
                <a:latin typeface="+mn-ea"/>
                <a:ea typeface="+mn-ea"/>
              </a:rPr>
              <a:t>活動の状況を公開することで、</a:t>
            </a:r>
            <a:endParaRPr kumimoji="1" lang="en-US" altLang="ja-JP" sz="2000" dirty="0">
              <a:latin typeface="+mn-ea"/>
              <a:ea typeface="+mn-ea"/>
            </a:endParaRPr>
          </a:p>
          <a:p>
            <a:pPr marL="747395" lvl="1" indent="-342900">
              <a:spcAft>
                <a:spcPts val="1200"/>
              </a:spcAft>
              <a:buFont typeface="Wingdings" panose="05000000000000000000" pitchFamily="2" charset="2"/>
              <a:buChar char="ü"/>
            </a:pPr>
            <a:r>
              <a:rPr kumimoji="1" lang="en-US" altLang="ja-JP" dirty="0" err="1">
                <a:latin typeface="+mn-ea"/>
                <a:ea typeface="+mn-ea"/>
              </a:rPr>
              <a:t>OpenChain</a:t>
            </a:r>
            <a:r>
              <a:rPr kumimoji="1" lang="ja-JP" altLang="en-US" dirty="0">
                <a:latin typeface="+mn-ea"/>
                <a:ea typeface="+mn-ea"/>
              </a:rPr>
              <a:t>本体への刺激になり、日本のプレゼンスが向上する。</a:t>
            </a:r>
            <a:endParaRPr kumimoji="1" lang="en-US" altLang="ja-JP" dirty="0">
              <a:latin typeface="+mn-ea"/>
              <a:ea typeface="+mn-ea"/>
            </a:endParaRPr>
          </a:p>
          <a:p>
            <a:pPr marL="747395" lvl="1" indent="-342900">
              <a:spcAft>
                <a:spcPts val="1200"/>
              </a:spcAft>
              <a:buFont typeface="Wingdings" panose="05000000000000000000" pitchFamily="2" charset="2"/>
              <a:buChar char="ü"/>
            </a:pPr>
            <a:r>
              <a:rPr kumimoji="1" lang="ja-JP" altLang="en-US" dirty="0">
                <a:latin typeface="+mn-ea"/>
                <a:ea typeface="+mn-ea"/>
              </a:rPr>
              <a:t>他国の</a:t>
            </a:r>
            <a:r>
              <a:rPr kumimoji="1" lang="en-US" altLang="ja-JP" dirty="0" err="1">
                <a:latin typeface="+mn-ea"/>
                <a:ea typeface="+mn-ea"/>
              </a:rPr>
              <a:t>OpenChain</a:t>
            </a:r>
            <a:r>
              <a:rPr kumimoji="1" lang="ja-JP" altLang="en-US" dirty="0">
                <a:latin typeface="+mn-ea"/>
                <a:ea typeface="+mn-ea"/>
              </a:rPr>
              <a:t>活動の刺激になり、</a:t>
            </a:r>
            <a:r>
              <a:rPr kumimoji="1" lang="en-US" altLang="ja-JP" dirty="0" err="1">
                <a:latin typeface="+mn-ea"/>
                <a:ea typeface="+mn-ea"/>
              </a:rPr>
              <a:t>OpenChain</a:t>
            </a:r>
            <a:r>
              <a:rPr kumimoji="1" lang="ja-JP" altLang="en-US" dirty="0">
                <a:latin typeface="+mn-ea"/>
                <a:ea typeface="+mn-ea"/>
              </a:rPr>
              <a:t>全体が盛り上がる。</a:t>
            </a:r>
            <a:endParaRPr kumimoji="1" lang="en-US" altLang="ja-JP" dirty="0">
              <a:latin typeface="+mn-ea"/>
              <a:ea typeface="+mn-ea"/>
            </a:endParaRPr>
          </a:p>
          <a:p>
            <a:pPr marL="130175" indent="0">
              <a:spcAft>
                <a:spcPts val="1200"/>
              </a:spcAft>
              <a:buNone/>
            </a:pPr>
            <a:r>
              <a:rPr kumimoji="1" lang="ja-JP" altLang="en-US" sz="2000" dirty="0">
                <a:latin typeface="+mn-ea"/>
                <a:ea typeface="+mn-ea"/>
              </a:rPr>
              <a:t>といった効果が期待できます。</a:t>
            </a:r>
            <a:endParaRPr kumimoji="1" lang="en-US" altLang="ja-JP" sz="2000" dirty="0">
              <a:latin typeface="+mn-ea"/>
              <a:ea typeface="+mn-ea"/>
            </a:endParaRPr>
          </a:p>
          <a:p>
            <a:pPr marL="271463" indent="-141288">
              <a:spcAft>
                <a:spcPts val="1200"/>
              </a:spcAft>
              <a:buFont typeface="Arial" pitchFamily="34" charset="0"/>
              <a:buChar char="•"/>
            </a:pPr>
            <a:r>
              <a:rPr kumimoji="1" lang="ja-JP" altLang="en-US" sz="2000" dirty="0">
                <a:latin typeface="+mn-ea"/>
                <a:ea typeface="+mn-ea"/>
              </a:rPr>
              <a:t>また、参加者の皆様の社内に展開することで、自社内の活動を進めやすくなるといった効果が期待できます。</a:t>
            </a:r>
            <a:endParaRPr kumimoji="1" lang="en-US" altLang="ja-JP" sz="2000" dirty="0">
              <a:latin typeface="+mn-ea"/>
              <a:ea typeface="+mn-ea"/>
            </a:endParaRPr>
          </a:p>
          <a:p>
            <a:pPr marL="271463" indent="-141288"/>
            <a:r>
              <a:rPr kumimoji="1" lang="ja-JP" altLang="en-US" sz="2000" dirty="0">
                <a:latin typeface="+mn-ea"/>
                <a:ea typeface="+mn-ea"/>
              </a:rPr>
              <a:t>上記の効果を得るために、本会合の様子の写真撮影</a:t>
            </a:r>
            <a:r>
              <a:rPr kumimoji="1" lang="en-US" altLang="ja-JP" sz="2000" dirty="0">
                <a:latin typeface="+mn-ea"/>
                <a:ea typeface="+mn-ea"/>
              </a:rPr>
              <a:t>,</a:t>
            </a:r>
            <a:r>
              <a:rPr kumimoji="1" lang="ja-JP" altLang="en-US" sz="2000" dirty="0">
                <a:latin typeface="+mn-ea"/>
                <a:ea typeface="+mn-ea"/>
              </a:rPr>
              <a:t>　公開することに対して許可を頂きたく存じます。</a:t>
            </a:r>
            <a:endParaRPr kumimoji="1" lang="en-US" altLang="ja-JP" sz="2000" dirty="0">
              <a:latin typeface="+mn-ea"/>
              <a:ea typeface="+mn-ea"/>
            </a:endParaRPr>
          </a:p>
          <a:p>
            <a:pPr marL="271463" indent="-141288"/>
            <a:endParaRPr kumimoji="1" lang="en-US" altLang="ja-JP" sz="1800" dirty="0">
              <a:latin typeface="+mn-ea"/>
              <a:ea typeface="+mn-ea"/>
            </a:endParaRPr>
          </a:p>
          <a:p>
            <a:pPr marL="271463" indent="-141288"/>
            <a:r>
              <a:rPr kumimoji="1" lang="ja-JP" altLang="en-US" sz="2000" dirty="0">
                <a:latin typeface="+mn-ea"/>
                <a:ea typeface="+mn-ea"/>
              </a:rPr>
              <a:t>写真撮影の禁止、および、公開の禁止を希望される場合は、お知らせください。</a:t>
            </a:r>
            <a:br>
              <a:rPr kumimoji="1" lang="en-US" altLang="ja-JP" sz="2000" dirty="0">
                <a:latin typeface="+mn-ea"/>
                <a:ea typeface="+mn-ea"/>
              </a:rPr>
            </a:br>
            <a:r>
              <a:rPr kumimoji="1" lang="ja-JP" altLang="en-US" sz="2000" dirty="0">
                <a:latin typeface="+mn-ea"/>
                <a:ea typeface="+mn-ea"/>
              </a:rPr>
              <a:t>写り込みが無いようにします。</a:t>
            </a:r>
            <a:endParaRPr kumimoji="1" lang="en-US" altLang="ja-JP" sz="2000" dirty="0">
              <a:latin typeface="+mn-ea"/>
              <a:ea typeface="+mn-ea"/>
            </a:endParaRPr>
          </a:p>
        </p:txBody>
      </p:sp>
    </p:spTree>
    <p:extLst>
      <p:ext uri="{BB962C8B-B14F-4D97-AF65-F5344CB8AC3E}">
        <p14:creationId xmlns:p14="http://schemas.microsoft.com/office/powerpoint/2010/main" val="1136539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r>
              <a:rPr lang="ja-JP" altLang="en-US" sz="5400" b="0" i="0" u="none" strike="noStrike" cap="none" dirty="0">
                <a:solidFill>
                  <a:srgbClr val="D2533C"/>
                </a:solidFill>
                <a:latin typeface="+mj-ea"/>
                <a:ea typeface="+mj-ea"/>
                <a:cs typeface="Roboto"/>
                <a:sym typeface="Roboto"/>
              </a:rPr>
              <a:t>プロジェクトの紹介</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85274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Tree>
    <p:extLst>
      <p:ext uri="{BB962C8B-B14F-4D97-AF65-F5344CB8AC3E}">
        <p14:creationId xmlns:p14="http://schemas.microsoft.com/office/powerpoint/2010/main" val="2479043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
        <p:nvSpPr>
          <p:cNvPr id="10" name="円/楕円 2">
            <a:extLst>
              <a:ext uri="{FF2B5EF4-FFF2-40B4-BE49-F238E27FC236}">
                <a16:creationId xmlns:a16="http://schemas.microsoft.com/office/drawing/2014/main" id="{B6A21B99-8E28-4926-9C55-9EC098C34F16}"/>
              </a:ext>
            </a:extLst>
          </p:cNvPr>
          <p:cNvSpPr/>
          <p:nvPr/>
        </p:nvSpPr>
        <p:spPr>
          <a:xfrm>
            <a:off x="6249144" y="4509120"/>
            <a:ext cx="648072" cy="36004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D4E36234-51CF-4182-A729-AD175C5E042F}"/>
              </a:ext>
            </a:extLst>
          </p:cNvPr>
          <p:cNvCxnSpPr>
            <a:cxnSpLocks/>
          </p:cNvCxnSpPr>
          <p:nvPr/>
        </p:nvCxnSpPr>
        <p:spPr>
          <a:xfrm>
            <a:off x="4413829" y="2209589"/>
            <a:ext cx="1949885" cy="2299531"/>
          </a:xfrm>
          <a:prstGeom prst="line">
            <a:avLst/>
          </a:prstGeom>
          <a:ln w="57150">
            <a:solidFill>
              <a:srgbClr val="7030A0">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643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ja-JP" altLang="en-US" dirty="0">
                <a:solidFill>
                  <a:srgbClr val="D2533C"/>
                </a:solidFill>
                <a:latin typeface="+mj-ea"/>
                <a:ea typeface="+mj-ea"/>
              </a:rPr>
              <a:t> </a:t>
            </a:r>
            <a:r>
              <a:rPr lang="en-US" altLang="ja-JP" dirty="0">
                <a:solidFill>
                  <a:srgbClr val="D2533C"/>
                </a:solidFill>
                <a:latin typeface="+mj-ea"/>
                <a:ea typeface="+mj-ea"/>
              </a:rPr>
              <a:t>Project</a:t>
            </a:r>
            <a:r>
              <a:rPr lang="ja-JP" altLang="en-US" sz="4000" b="0" i="0" u="none" strike="noStrike" cap="none" dirty="0">
                <a:solidFill>
                  <a:srgbClr val="D2533C"/>
                </a:solidFill>
                <a:latin typeface="+mj-ea"/>
                <a:ea typeface="+mj-ea"/>
                <a:cs typeface="Roboto"/>
                <a:sym typeface="Roboto"/>
              </a:rPr>
              <a:t>の目的</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16496" y="1484784"/>
            <a:ext cx="8915399" cy="1748977"/>
          </a:xfrm>
          <a:prstGeom prst="rect">
            <a:avLst/>
          </a:prstGeom>
          <a:noFill/>
          <a:ln>
            <a:noFill/>
          </a:ln>
        </p:spPr>
        <p:txBody>
          <a:bodyPr lIns="91425" tIns="45700" rIns="91425" bIns="45700" anchor="t" anchorCtr="0">
            <a:noAutofit/>
          </a:bodyPr>
          <a:lstStyle/>
          <a:p>
            <a:pPr marL="0" lvl="0" indent="0">
              <a:buNone/>
            </a:pPr>
            <a:r>
              <a:rPr lang="en-US" altLang="ja-JP" dirty="0">
                <a:latin typeface="+mn-ea"/>
                <a:ea typeface="+mn-ea"/>
              </a:rPr>
              <a:t>OSS</a:t>
            </a:r>
            <a:r>
              <a:rPr lang="ja-JP" altLang="en-US" dirty="0">
                <a:latin typeface="+mn-ea"/>
                <a:ea typeface="+mn-ea"/>
              </a:rPr>
              <a:t>サプライチェーン全体にわたる信頼を築くため、</a:t>
            </a:r>
            <a:endParaRPr lang="en-US" altLang="ja-JP" dirty="0">
              <a:latin typeface="+mn-ea"/>
              <a:ea typeface="+mn-ea"/>
            </a:endParaRPr>
          </a:p>
          <a:p>
            <a:pPr marL="0" lvl="0" indent="0">
              <a:buNone/>
            </a:pPr>
            <a:r>
              <a:rPr lang="ja-JP" altLang="en-US" dirty="0">
                <a:latin typeface="+mn-ea"/>
                <a:ea typeface="+mn-ea"/>
              </a:rPr>
              <a:t>サプライチェーンの参加者が各組織内に確立すべき</a:t>
            </a:r>
            <a:endParaRPr lang="en-US" altLang="ja-JP" dirty="0">
              <a:latin typeface="+mn-ea"/>
              <a:ea typeface="+mn-ea"/>
            </a:endParaRPr>
          </a:p>
          <a:p>
            <a:pPr marL="0" lvl="0" indent="0">
              <a:buNone/>
            </a:pPr>
            <a:r>
              <a:rPr lang="ja-JP" altLang="en-US" dirty="0">
                <a:latin typeface="+mn-ea"/>
                <a:ea typeface="+mn-ea"/>
              </a:rPr>
              <a:t>コンプライアンスプログラムの要件を</a:t>
            </a:r>
            <a:r>
              <a:rPr lang="en-US" altLang="ja-JP" dirty="0" err="1">
                <a:latin typeface="+mn-ea"/>
                <a:ea typeface="+mn-ea"/>
              </a:rPr>
              <a:t>OpenChain</a:t>
            </a:r>
            <a:r>
              <a:rPr lang="ja-JP" altLang="en-US" dirty="0">
                <a:latin typeface="+mn-ea"/>
                <a:ea typeface="+mn-ea"/>
              </a:rPr>
              <a:t>仕様として定義し、</a:t>
            </a:r>
            <a:endParaRPr lang="en-US" altLang="ja-JP" dirty="0">
              <a:latin typeface="+mn-ea"/>
              <a:ea typeface="+mn-ea"/>
            </a:endParaRPr>
          </a:p>
          <a:p>
            <a:pPr marL="0" lvl="0" indent="0">
              <a:buNone/>
            </a:pPr>
            <a:r>
              <a:rPr lang="ja-JP" altLang="en-US" dirty="0">
                <a:latin typeface="+mn-ea"/>
                <a:ea typeface="+mn-ea"/>
              </a:rPr>
              <a:t>その普及を推進する。</a:t>
            </a:r>
            <a:endParaRPr sz="2400" b="0" i="0" u="none" strike="noStrike" cap="none" dirty="0">
              <a:solidFill>
                <a:schemeClr val="dk1"/>
              </a:solidFill>
              <a:latin typeface="+mj-ea"/>
              <a:ea typeface="+mj-ea"/>
              <a:cs typeface="Roboto"/>
              <a:sym typeface="Roboto"/>
            </a:endParaRPr>
          </a:p>
        </p:txBody>
      </p:sp>
      <p:grpSp>
        <p:nvGrpSpPr>
          <p:cNvPr id="2" name="グループ化 1"/>
          <p:cNvGrpSpPr/>
          <p:nvPr/>
        </p:nvGrpSpPr>
        <p:grpSpPr>
          <a:xfrm>
            <a:off x="56456" y="3717032"/>
            <a:ext cx="5946429" cy="2681529"/>
            <a:chOff x="2570808" y="3089634"/>
            <a:chExt cx="5946429" cy="2681529"/>
          </a:xfrm>
        </p:grpSpPr>
        <p:grpSp>
          <p:nvGrpSpPr>
            <p:cNvPr id="5" name="グループ化 4"/>
            <p:cNvGrpSpPr/>
            <p:nvPr/>
          </p:nvGrpSpPr>
          <p:grpSpPr>
            <a:xfrm>
              <a:off x="2570808" y="3089634"/>
              <a:ext cx="5946429" cy="2681529"/>
              <a:chOff x="2618433" y="1351802"/>
              <a:chExt cx="5946429" cy="2681529"/>
            </a:xfrm>
          </p:grpSpPr>
          <p:sp>
            <p:nvSpPr>
              <p:cNvPr id="10" name="円/楕円 9"/>
              <p:cNvSpPr/>
              <p:nvPr/>
            </p:nvSpPr>
            <p:spPr>
              <a:xfrm>
                <a:off x="3286722" y="2213613"/>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チップ</a:t>
                </a:r>
              </a:p>
              <a:p>
                <a:pPr algn="ctr">
                  <a:lnSpc>
                    <a:spcPts val="1500"/>
                  </a:lnSpc>
                  <a:spcAft>
                    <a:spcPts val="0"/>
                  </a:spcAft>
                </a:pPr>
                <a:r>
                  <a:rPr lang="ja-JP" altLang="en-US" sz="1100" kern="100" dirty="0">
                    <a:solidFill>
                      <a:srgbClr val="000000"/>
                    </a:solidFill>
                    <a:effectLst/>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1" name="円/楕円 10"/>
              <p:cNvSpPr/>
              <p:nvPr/>
            </p:nvSpPr>
            <p:spPr>
              <a:xfrm>
                <a:off x="5329835" y="2204088"/>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en-US" altLang="ja-JP" sz="1100" kern="100" dirty="0">
                    <a:solidFill>
                      <a:srgbClr val="000000"/>
                    </a:solidFill>
                    <a:latin typeface="メイリオ" pitchFamily="50" charset="-128"/>
                    <a:ea typeface="メイリオ" pitchFamily="50" charset="-128"/>
                    <a:cs typeface="メイリオ" pitchFamily="50" charset="-128"/>
                  </a:rPr>
                  <a:t>OEM/ODM</a:t>
                </a: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cxnSp>
            <p:nvCxnSpPr>
              <p:cNvPr id="13" name="直線矢印コネクタ 12"/>
              <p:cNvCxnSpPr/>
              <p:nvPr/>
            </p:nvCxnSpPr>
            <p:spPr>
              <a:xfrm>
                <a:off x="4411466" y="2546987"/>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3492401" y="3702236"/>
                <a:ext cx="4942680" cy="3310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800" kern="100" dirty="0">
                    <a:solidFill>
                      <a:srgbClr val="000000"/>
                    </a:solidFill>
                    <a:effectLst/>
                    <a:latin typeface="+mn-ea"/>
                    <a:cs typeface="メイリオ" pitchFamily="50" charset="-128"/>
                  </a:rPr>
                  <a:t>OSS</a:t>
                </a:r>
                <a:r>
                  <a:rPr lang="ja-JP" altLang="en-US" sz="1800" kern="100" dirty="0">
                    <a:solidFill>
                      <a:srgbClr val="000000"/>
                    </a:solidFill>
                    <a:effectLst/>
                    <a:latin typeface="+mn-ea"/>
                    <a:cs typeface="メイリオ" pitchFamily="50" charset="-128"/>
                  </a:rPr>
                  <a:t>サプライチェーン </a:t>
                </a:r>
                <a:r>
                  <a:rPr lang="en-US" altLang="ja-JP" sz="1800" kern="100" dirty="0">
                    <a:solidFill>
                      <a:srgbClr val="000000"/>
                    </a:solidFill>
                    <a:effectLst/>
                    <a:latin typeface="+mn-ea"/>
                    <a:cs typeface="メイリオ" pitchFamily="50" charset="-128"/>
                  </a:rPr>
                  <a:t>(</a:t>
                </a:r>
                <a:r>
                  <a:rPr lang="ja-JP" altLang="en-US" sz="1800" kern="100" dirty="0">
                    <a:solidFill>
                      <a:srgbClr val="000000"/>
                    </a:solidFill>
                    <a:effectLst/>
                    <a:latin typeface="+mn-ea"/>
                    <a:cs typeface="メイリオ" pitchFamily="50" charset="-128"/>
                  </a:rPr>
                  <a:t>組み込み機器の例</a:t>
                </a:r>
                <a:r>
                  <a:rPr lang="en-US" altLang="ja-JP" sz="1800" kern="100" dirty="0">
                    <a:solidFill>
                      <a:srgbClr val="000000"/>
                    </a:solidFill>
                    <a:effectLst/>
                    <a:latin typeface="+mn-ea"/>
                    <a:cs typeface="メイリオ" pitchFamily="50" charset="-128"/>
                  </a:rPr>
                  <a:t>)</a:t>
                </a:r>
                <a:endParaRPr lang="ja-JP" sz="1800" kern="100" dirty="0">
                  <a:effectLst/>
                  <a:latin typeface="+mn-ea"/>
                  <a:cs typeface="メイリオ" pitchFamily="50" charset="-128"/>
                </a:endParaRPr>
              </a:p>
            </p:txBody>
          </p:sp>
          <p:cxnSp>
            <p:nvCxnSpPr>
              <p:cNvPr id="15" name="直線矢印コネクタ 14"/>
              <p:cNvCxnSpPr/>
              <p:nvPr/>
            </p:nvCxnSpPr>
            <p:spPr>
              <a:xfrm>
                <a:off x="6454578" y="2550472"/>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7372947" y="2215516"/>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最終製品</a:t>
                </a:r>
                <a:endParaRPr lang="en-US" altLang="ja-JP" sz="1100" kern="100" dirty="0">
                  <a:solidFill>
                    <a:srgbClr val="000000"/>
                  </a:solidFill>
                  <a:latin typeface="メイリオ" pitchFamily="50" charset="-128"/>
                  <a:ea typeface="メイリオ" pitchFamily="50" charset="-128"/>
                  <a:cs typeface="メイリオ" pitchFamily="50" charset="-128"/>
                </a:endParaRP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7" name="涙形 16"/>
              <p:cNvSpPr/>
              <p:nvPr/>
            </p:nvSpPr>
            <p:spPr bwMode="auto">
              <a:xfrm>
                <a:off x="2618433" y="1781438"/>
                <a:ext cx="443706"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8" name="グループ化 17"/>
              <p:cNvGrpSpPr/>
              <p:nvPr/>
            </p:nvGrpSpPr>
            <p:grpSpPr>
              <a:xfrm>
                <a:off x="4421686" y="1576650"/>
                <a:ext cx="1083469" cy="614363"/>
                <a:chOff x="3162300" y="2881312"/>
                <a:chExt cx="1000125" cy="614363"/>
              </a:xfrm>
            </p:grpSpPr>
            <p:sp>
              <p:nvSpPr>
                <p:cNvPr id="28" name="フローチャート: データ 27"/>
                <p:cNvSpPr/>
                <p:nvPr/>
              </p:nvSpPr>
              <p:spPr bwMode="auto">
                <a:xfrm>
                  <a:off x="3162300" y="2881312"/>
                  <a:ext cx="1000125" cy="614363"/>
                </a:xfrm>
                <a:prstGeom prst="flowChartInputOutp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涙形 28"/>
                <p:cNvSpPr/>
                <p:nvPr/>
              </p:nvSpPr>
              <p:spPr bwMode="auto">
                <a:xfrm>
                  <a:off x="3419474" y="3067050"/>
                  <a:ext cx="409575"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 name="直方体 18"/>
              <p:cNvSpPr/>
              <p:nvPr/>
            </p:nvSpPr>
            <p:spPr bwMode="auto">
              <a:xfrm>
                <a:off x="6268740" y="1351802"/>
                <a:ext cx="1666578" cy="888568"/>
              </a:xfrm>
              <a:prstGeom prst="cube">
                <a:avLst>
                  <a:gd name="adj" fmla="val 48226"/>
                </a:avLst>
              </a:prstGeom>
              <a:solidFill>
                <a:srgbClr val="0070C0">
                  <a:alpha val="50000"/>
                </a:srgbClr>
              </a:solidFill>
              <a:ln w="19050">
                <a:headEnd/>
                <a:tailEnd/>
              </a:ln>
            </p:spPr>
            <p:style>
              <a:lnRef idx="3">
                <a:schemeClr val="lt1"/>
              </a:lnRef>
              <a:fillRef idx="1">
                <a:schemeClr val="accent1"/>
              </a:fillRef>
              <a:effectRef idx="1">
                <a:schemeClr val="accent1"/>
              </a:effectRef>
              <a:fontRef idx="minor">
                <a:schemeClr val="lt1"/>
              </a:fontRef>
            </p:style>
            <p:txBody>
              <a:bodyPr wrap="none" rtlCol="0" anchor="t" anchorCtr="0">
                <a:noAutofit/>
              </a:bodyPr>
              <a:lstStyle/>
              <a:p>
                <a:pPr algn="ct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0" name="グループ化 19"/>
              <p:cNvGrpSpPr/>
              <p:nvPr/>
            </p:nvGrpSpPr>
            <p:grpSpPr>
              <a:xfrm>
                <a:off x="6356450" y="1574331"/>
                <a:ext cx="1083469" cy="614363"/>
                <a:chOff x="5867492" y="1679854"/>
                <a:chExt cx="1000125" cy="614363"/>
              </a:xfrm>
            </p:grpSpPr>
            <p:sp>
              <p:nvSpPr>
                <p:cNvPr id="26" name="フローチャート: データ 25"/>
                <p:cNvSpPr/>
                <p:nvPr/>
              </p:nvSpPr>
              <p:spPr bwMode="auto">
                <a:xfrm>
                  <a:off x="5867492" y="1679854"/>
                  <a:ext cx="1000125" cy="614363"/>
                </a:xfrm>
                <a:prstGeom prst="flowChartInputOutput">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涙形 26"/>
                <p:cNvSpPr/>
                <p:nvPr/>
              </p:nvSpPr>
              <p:spPr bwMode="auto">
                <a:xfrm>
                  <a:off x="6124666" y="1865592"/>
                  <a:ext cx="409575" cy="409575"/>
                </a:xfrm>
                <a:prstGeom prst="teardrop">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Lst>
                </a:gradFill>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 name="テキスト ボックス 20"/>
              <p:cNvSpPr txBox="1"/>
              <p:nvPr/>
            </p:nvSpPr>
            <p:spPr>
              <a:xfrm>
                <a:off x="6928663" y="1351803"/>
                <a:ext cx="492443" cy="258532"/>
              </a:xfrm>
              <a:prstGeom prst="rect">
                <a:avLst/>
              </a:prstGeom>
              <a:noFill/>
            </p:spPr>
            <p:txBody>
              <a:bodyPr wrap="none" rtlCol="0">
                <a:spAutoFit/>
              </a:bodyPr>
              <a:lstStyle/>
              <a:p>
                <a:r>
                  <a:rPr kumimoji="1" lang="ja-JP" altLang="en-US" sz="1200" dirty="0">
                    <a:solidFill>
                      <a:schemeClr val="bg1"/>
                    </a:solidFill>
                    <a:latin typeface="Meiryo UI" pitchFamily="50" charset="-128"/>
                    <a:ea typeface="Meiryo UI" pitchFamily="50" charset="-128"/>
                    <a:cs typeface="Meiryo UI" pitchFamily="50" charset="-128"/>
                  </a:rPr>
                  <a:t>製品</a:t>
                </a:r>
                <a:endParaRPr kumimoji="1" lang="ja-JP" altLang="en-US" sz="2400" dirty="0">
                  <a:solidFill>
                    <a:schemeClr val="bg1"/>
                  </a:solidFill>
                  <a:latin typeface="Meiryo UI" pitchFamily="50" charset="-128"/>
                  <a:ea typeface="Meiryo UI" pitchFamily="50" charset="-128"/>
                  <a:cs typeface="Meiryo UI" pitchFamily="50" charset="-128"/>
                </a:endParaRPr>
              </a:p>
            </p:txBody>
          </p:sp>
          <p:sp>
            <p:nvSpPr>
              <p:cNvPr id="23" name="上矢印吹き出し 22"/>
              <p:cNvSpPr/>
              <p:nvPr/>
            </p:nvSpPr>
            <p:spPr bwMode="auto">
              <a:xfrm>
                <a:off x="3219550"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4" name="上矢印吹き出し 23"/>
              <p:cNvSpPr/>
              <p:nvPr/>
            </p:nvSpPr>
            <p:spPr bwMode="auto">
              <a:xfrm>
                <a:off x="5262662"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5" name="上矢印吹き出し 24"/>
              <p:cNvSpPr/>
              <p:nvPr/>
            </p:nvSpPr>
            <p:spPr bwMode="auto">
              <a:xfrm>
                <a:off x="7305775"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grpSp>
        <p:sp>
          <p:nvSpPr>
            <p:cNvPr id="6" name="メモ 5"/>
            <p:cNvSpPr/>
            <p:nvPr/>
          </p:nvSpPr>
          <p:spPr bwMode="auto">
            <a:xfrm>
              <a:off x="2946895"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7" name="メモ 6"/>
            <p:cNvSpPr/>
            <p:nvPr/>
          </p:nvSpPr>
          <p:spPr bwMode="auto">
            <a:xfrm>
              <a:off x="5092207"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8" name="メモ 7"/>
            <p:cNvSpPr/>
            <p:nvPr/>
          </p:nvSpPr>
          <p:spPr bwMode="auto">
            <a:xfrm>
              <a:off x="7334946"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grpSp>
      <p:cxnSp>
        <p:nvCxnSpPr>
          <p:cNvPr id="4" name="直線コネクタ 3"/>
          <p:cNvCxnSpPr/>
          <p:nvPr/>
        </p:nvCxnSpPr>
        <p:spPr>
          <a:xfrm>
            <a:off x="481707" y="2801714"/>
            <a:ext cx="7992888"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81707" y="2369666"/>
            <a:ext cx="6703541"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6033120" y="3284984"/>
            <a:ext cx="3831107" cy="3416320"/>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では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という言葉がよく使われますが、</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これは</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コンプライアンス</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プログラムの要件</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を指します。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定義と普及を目指しています。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554182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200472" y="404664"/>
            <a:ext cx="8915399" cy="576064"/>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3</a:t>
            </a:r>
            <a:r>
              <a:rPr lang="ja-JP" altLang="en-US" dirty="0">
                <a:solidFill>
                  <a:srgbClr val="D2533C"/>
                </a:solidFill>
                <a:latin typeface="+mj-ea"/>
                <a:ea typeface="+mj-ea"/>
              </a:rPr>
              <a:t>本</a:t>
            </a:r>
            <a:r>
              <a:rPr lang="ja-JP" altLang="en-US" sz="4000" b="0" i="0" u="none" strike="noStrike" cap="none" dirty="0">
                <a:solidFill>
                  <a:srgbClr val="D2533C"/>
                </a:solidFill>
                <a:latin typeface="+mj-ea"/>
                <a:ea typeface="+mj-ea"/>
                <a:cs typeface="Roboto"/>
                <a:sym typeface="Roboto"/>
              </a:rPr>
              <a:t>の柱</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128464" y="1052735"/>
            <a:ext cx="9721080" cy="4464497"/>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dirty="0">
                <a:latin typeface="+mn-ea"/>
                <a:ea typeface="+mn-ea"/>
              </a:rPr>
              <a:t>仕様 </a:t>
            </a:r>
            <a:r>
              <a:rPr lang="en-US" altLang="ja-JP" dirty="0">
                <a:latin typeface="+mn-ea"/>
                <a:ea typeface="+mn-ea"/>
              </a:rPr>
              <a:t>(Specification)</a:t>
            </a:r>
            <a:r>
              <a:rPr lang="ja-JP" altLang="en-US" dirty="0">
                <a:latin typeface="+mn-ea"/>
                <a:ea typeface="+mn-ea"/>
              </a:rPr>
              <a:t>　</a:t>
            </a:r>
            <a:r>
              <a:rPr lang="en-US" altLang="ja-JP" sz="1800" dirty="0">
                <a:solidFill>
                  <a:srgbClr val="292934"/>
                </a:solidFill>
                <a:latin typeface="ＭＳ Ｐゴシック"/>
                <a:ea typeface="ＭＳ Ｐゴシック"/>
                <a:hlinkClick r:id="rId3"/>
              </a:rPr>
              <a:t> https://www.openchainproject.org/spec</a:t>
            </a:r>
            <a:endParaRPr lang="en-US" altLang="ja-JP" dirty="0">
              <a:latin typeface="+mn-ea"/>
              <a:ea typeface="+mn-ea"/>
            </a:endParaRPr>
          </a:p>
          <a:p>
            <a:pPr marL="361950" lvl="0" indent="-161925">
              <a:buFont typeface="Arial" pitchFamily="34" charset="0"/>
              <a:buChar char="•"/>
            </a:pPr>
            <a:r>
              <a:rPr lang="ja-JP" altLang="en-US" dirty="0">
                <a:latin typeface="+mn-ea"/>
                <a:ea typeface="+mn-ea"/>
              </a:rPr>
              <a:t>企業が組織内に確立すべきコンプライアンス プログラムの要件を定義。　最新版は</a:t>
            </a:r>
            <a:r>
              <a:rPr lang="en-US" altLang="ja-JP" dirty="0">
                <a:latin typeface="+mn-ea"/>
                <a:ea typeface="+mn-ea"/>
              </a:rPr>
              <a:t>Version 2.0</a:t>
            </a:r>
            <a:r>
              <a:rPr lang="ja-JP" altLang="en-US" dirty="0">
                <a:latin typeface="+mn-ea"/>
                <a:ea typeface="+mn-ea"/>
              </a:rPr>
              <a:t>で各国語訳あり</a:t>
            </a:r>
            <a:r>
              <a:rPr lang="en-US" altLang="ja-JP" sz="1800" dirty="0">
                <a:latin typeface="+mn-ea"/>
                <a:ea typeface="+mn-ea"/>
                <a:hlinkClick r:id="rId4"/>
              </a:rPr>
              <a:t>https://www.openchainproject.org/translations</a:t>
            </a:r>
            <a:endParaRPr lang="en-US" altLang="ja-JP" sz="1800" dirty="0">
              <a:latin typeface="+mn-ea"/>
              <a:ea typeface="+mn-ea"/>
            </a:endParaRPr>
          </a:p>
          <a:p>
            <a:pPr marL="200025" lvl="0" indent="0">
              <a:buNone/>
            </a:pPr>
            <a:endParaRPr lang="en-US" altLang="ja-JP" sz="600" dirty="0">
              <a:latin typeface="+mn-ea"/>
              <a:ea typeface="+mn-ea"/>
            </a:endParaRPr>
          </a:p>
          <a:p>
            <a:pPr marL="342900" indent="-342900">
              <a:buFont typeface="Wingdings" pitchFamily="2" charset="2"/>
              <a:buChar char="u"/>
            </a:pPr>
            <a:r>
              <a:rPr lang="ja-JP" altLang="en-US" dirty="0">
                <a:latin typeface="+mn-ea"/>
                <a:ea typeface="+mn-ea"/>
              </a:rPr>
              <a:t>適合 </a:t>
            </a:r>
            <a:r>
              <a:rPr lang="en-US" altLang="ja-JP" dirty="0">
                <a:latin typeface="+mn-ea"/>
                <a:ea typeface="+mn-ea"/>
              </a:rPr>
              <a:t>(</a:t>
            </a:r>
            <a:r>
              <a:rPr lang="en-US" altLang="ja-JP" dirty="0">
                <a:latin typeface="+mn-ea"/>
              </a:rPr>
              <a:t>Conformance)</a:t>
            </a:r>
            <a:r>
              <a:rPr lang="ja-JP" altLang="en-US" dirty="0">
                <a:latin typeface="+mn-ea"/>
              </a:rPr>
              <a:t>  </a:t>
            </a:r>
            <a:r>
              <a:rPr lang="en-US" altLang="ja-JP" sz="1800" dirty="0">
                <a:solidFill>
                  <a:srgbClr val="292934"/>
                </a:solidFill>
                <a:latin typeface="ＭＳ Ｐゴシック"/>
                <a:ea typeface="ＭＳ Ｐゴシック"/>
                <a:hlinkClick r:id="rId5"/>
              </a:rPr>
              <a:t>https://www.openchainproject.org/conformance</a:t>
            </a:r>
            <a:endParaRPr lang="en-US" altLang="ja-JP" dirty="0">
              <a:latin typeface="+mn-ea"/>
              <a:ea typeface="+mn-ea"/>
            </a:endParaRPr>
          </a:p>
          <a:p>
            <a:pPr marL="361950" lvl="0" indent="-161925">
              <a:buFont typeface="Arial" pitchFamily="34" charset="0"/>
              <a:buChar char="•"/>
            </a:pPr>
            <a:r>
              <a:rPr lang="ja-JP" altLang="en-US" dirty="0">
                <a:latin typeface="+mn-ea"/>
                <a:ea typeface="+mn-ea"/>
              </a:rPr>
              <a:t>質問に回答することで、上記仕様への適合を自己認証。</a:t>
            </a:r>
            <a:endParaRPr lang="ja-JP" altLang="en-US" sz="1800" dirty="0">
              <a:latin typeface="+mn-ea"/>
              <a:ea typeface="+mn-ea"/>
            </a:endParaRPr>
          </a:p>
          <a:p>
            <a:pPr marL="361950" lvl="0" indent="-161925">
              <a:buFont typeface="Arial" pitchFamily="34" charset="0"/>
              <a:buChar char="•"/>
            </a:pPr>
            <a:r>
              <a:rPr lang="ja-JP" altLang="en-US" dirty="0">
                <a:latin typeface="+mn-ea"/>
                <a:ea typeface="+mn-ea"/>
              </a:rPr>
              <a:t>自己認証すると会社名とロゴが</a:t>
            </a:r>
            <a:r>
              <a:rPr lang="en-US" altLang="ja-JP" dirty="0">
                <a:latin typeface="+mn-ea"/>
                <a:ea typeface="+mn-ea"/>
              </a:rPr>
              <a:t>Web</a:t>
            </a:r>
            <a:r>
              <a:rPr lang="ja-JP" altLang="en-US" dirty="0">
                <a:latin typeface="+mn-ea"/>
                <a:ea typeface="+mn-ea"/>
              </a:rPr>
              <a:t>サイトに表示される。</a:t>
            </a:r>
            <a:endParaRPr lang="en-US" altLang="ja-JP" dirty="0">
              <a:latin typeface="+mn-ea"/>
              <a:ea typeface="+mn-ea"/>
            </a:endParaRPr>
          </a:p>
          <a:p>
            <a:pPr marL="200025" lvl="0" indent="0">
              <a:buNone/>
            </a:pPr>
            <a:endParaRPr lang="en-US" altLang="ja-JP" sz="600" dirty="0">
              <a:latin typeface="+mn-ea"/>
              <a:ea typeface="+mn-ea"/>
            </a:endParaRPr>
          </a:p>
          <a:p>
            <a:pPr marL="342900" lvl="0" indent="-342900">
              <a:buFont typeface="Wingdings" pitchFamily="2" charset="2"/>
              <a:buChar char="u"/>
            </a:pPr>
            <a:r>
              <a:rPr lang="ja-JP" altLang="en-US" dirty="0">
                <a:latin typeface="+mn-ea"/>
                <a:ea typeface="+mn-ea"/>
              </a:rPr>
              <a:t>カリキュラム </a:t>
            </a:r>
            <a:r>
              <a:rPr lang="en-US" altLang="ja-JP" dirty="0">
                <a:latin typeface="+mn-ea"/>
                <a:ea typeface="+mn-ea"/>
              </a:rPr>
              <a:t>(Curriculum)</a:t>
            </a:r>
          </a:p>
          <a:p>
            <a:pPr marL="361950" lvl="0" indent="-161925">
              <a:buFont typeface="Arial" pitchFamily="34" charset="0"/>
              <a:buChar char="•"/>
            </a:pPr>
            <a:r>
              <a:rPr lang="ja-JP" altLang="en-US" dirty="0">
                <a:latin typeface="+mn-ea"/>
                <a:ea typeface="+mn-ea"/>
              </a:rPr>
              <a:t>仕様の要求事項の一つである社内教育プログラムに活用することを　　　想定した、</a:t>
            </a:r>
            <a:r>
              <a:rPr lang="en-US" altLang="ja-JP" dirty="0">
                <a:latin typeface="+mn-ea"/>
                <a:ea typeface="+mn-ea"/>
              </a:rPr>
              <a:t>PowerPoint</a:t>
            </a:r>
            <a:r>
              <a:rPr lang="ja-JP" altLang="en-US" dirty="0">
                <a:latin typeface="+mn-ea"/>
                <a:ea typeface="+mn-ea"/>
              </a:rPr>
              <a:t>スライド集</a:t>
            </a:r>
            <a:endParaRPr lang="en-US" altLang="ja-JP" dirty="0">
              <a:latin typeface="+mn-ea"/>
              <a:ea typeface="+mn-ea"/>
            </a:endParaRPr>
          </a:p>
        </p:txBody>
      </p:sp>
      <p:sp>
        <p:nvSpPr>
          <p:cNvPr id="4" name="正方形/長方形 3"/>
          <p:cNvSpPr/>
          <p:nvPr/>
        </p:nvSpPr>
        <p:spPr>
          <a:xfrm>
            <a:off x="272480" y="5229200"/>
            <a:ext cx="9433048" cy="1560369"/>
          </a:xfrm>
          <a:prstGeom prst="rect">
            <a:avLst/>
          </a:prstGeom>
          <a:ln w="28575">
            <a:solidFill>
              <a:srgbClr val="7030A0"/>
            </a:solidFill>
          </a:ln>
        </p:spPr>
        <p:txBody>
          <a:bodyPr wrap="square" anchor="ctr">
            <a:noAutofit/>
          </a:bodyPr>
          <a:lstStyle/>
          <a:p>
            <a:r>
              <a:rPr lang="en-US" altLang="ja-JP" sz="2400" b="1" u="sng"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は３つの柱で</a:t>
            </a:r>
            <a:r>
              <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OSS</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サプライチェーン全体の信頼を構築します。</a:t>
            </a:r>
            <a:endPar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の定義にとどまらず、</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② それを各社が</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適合</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(Conformance)』</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することを促進するとともに、</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③ 適合に向けた</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カリキュラム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(Curriculum)』</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も提供</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 name="直線コネクタ 4"/>
          <p:cNvCxnSpPr/>
          <p:nvPr/>
        </p:nvCxnSpPr>
        <p:spPr>
          <a:xfrm>
            <a:off x="481706" y="1484784"/>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481706" y="2852936"/>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81706" y="4293096"/>
            <a:ext cx="3292272"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72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プロジェクトの会員資格</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608014"/>
            <a:ext cx="8915399" cy="4876799"/>
          </a:xfrm>
          <a:prstGeom prst="rect">
            <a:avLst/>
          </a:prstGeom>
          <a:noFill/>
          <a:ln>
            <a:noFill/>
          </a:ln>
        </p:spPr>
        <p:txBody>
          <a:bodyPr lIns="91425" tIns="45700" rIns="91425" bIns="45700" anchor="t" anchorCtr="0">
            <a:noAutofit/>
          </a:bodyPr>
          <a:lstStyle/>
          <a:p>
            <a:pPr marL="0" lvl="0" indent="0">
              <a:buNone/>
            </a:pPr>
            <a:r>
              <a:rPr lang="ja-JP" altLang="en-US" dirty="0">
                <a:latin typeface="+mn-ea"/>
                <a:ea typeface="+mn-ea"/>
              </a:rPr>
              <a:t>プラチナ会員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Linux Foundation</a:t>
            </a:r>
            <a:r>
              <a:rPr lang="ja-JP" altLang="en-US" dirty="0">
                <a:latin typeface="+mn-ea"/>
                <a:ea typeface="+mn-ea"/>
              </a:rPr>
              <a:t>の企業会員が参加できる</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現在</a:t>
            </a:r>
            <a:r>
              <a:rPr lang="en-US" altLang="ja-JP" dirty="0">
                <a:latin typeface="+mn-ea"/>
                <a:ea typeface="+mn-ea"/>
              </a:rPr>
              <a:t>18</a:t>
            </a:r>
            <a:r>
              <a:rPr lang="ja-JP" altLang="en-US" dirty="0">
                <a:latin typeface="+mn-ea"/>
                <a:ea typeface="+mn-ea"/>
              </a:rPr>
              <a:t>社</a:t>
            </a: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r>
              <a:rPr lang="ja-JP" altLang="en-US" dirty="0">
                <a:latin typeface="+mn-ea"/>
                <a:ea typeface="+mn-ea"/>
              </a:rPr>
              <a:t>コミュニティー会員</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非営利の</a:t>
            </a:r>
            <a:r>
              <a:rPr lang="en-US" altLang="ja-JP" dirty="0">
                <a:latin typeface="+mn-ea"/>
                <a:ea typeface="+mn-ea"/>
              </a:rPr>
              <a:t>OSS</a:t>
            </a:r>
            <a:r>
              <a:rPr lang="ja-JP" altLang="en-US" dirty="0">
                <a:latin typeface="+mn-ea"/>
                <a:ea typeface="+mn-ea"/>
              </a:rPr>
              <a:t>プロジェクトおよび個人が参加できる</a:t>
            </a:r>
            <a:endParaRPr lang="en-US" altLang="ja-JP" dirty="0">
              <a:latin typeface="+mn-ea"/>
              <a:ea typeface="+mn-ea"/>
            </a:endParaRPr>
          </a:p>
          <a:p>
            <a:pPr marL="0" lvl="0" indent="0">
              <a:buNone/>
            </a:pPr>
            <a:endParaRPr lang="en-US" altLang="ja-JP" dirty="0">
              <a:latin typeface="+mn-ea"/>
              <a:ea typeface="+mn-ea"/>
            </a:endParaRPr>
          </a:p>
        </p:txBody>
      </p:sp>
      <p:pic>
        <p:nvPicPr>
          <p:cNvPr id="2" name="図 1">
            <a:extLst>
              <a:ext uri="{FF2B5EF4-FFF2-40B4-BE49-F238E27FC236}">
                <a16:creationId xmlns:a16="http://schemas.microsoft.com/office/drawing/2014/main" id="{297778A4-E137-47CA-BD3C-129BA1810EDF}"/>
              </a:ext>
            </a:extLst>
          </p:cNvPr>
          <p:cNvPicPr>
            <a:picLocks noChangeAspect="1"/>
          </p:cNvPicPr>
          <p:nvPr/>
        </p:nvPicPr>
        <p:blipFill>
          <a:blip r:embed="rId3"/>
          <a:stretch>
            <a:fillRect/>
          </a:stretch>
        </p:blipFill>
        <p:spPr>
          <a:xfrm>
            <a:off x="2576736" y="2702518"/>
            <a:ext cx="5901661" cy="2687790"/>
          </a:xfrm>
          <a:prstGeom prst="rect">
            <a:avLst/>
          </a:prstGeom>
        </p:spPr>
      </p:pic>
    </p:spTree>
    <p:extLst>
      <p:ext uri="{BB962C8B-B14F-4D97-AF65-F5344CB8AC3E}">
        <p14:creationId xmlns:p14="http://schemas.microsoft.com/office/powerpoint/2010/main" val="466471568"/>
      </p:ext>
    </p:extLst>
  </p:cSld>
  <p:clrMapOvr>
    <a:masterClrMapping/>
  </p:clrMapOvr>
</p:sld>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1528</Words>
  <Application>Microsoft Office PowerPoint</Application>
  <PresentationFormat>A4 210 x 297 mm</PresentationFormat>
  <Paragraphs>349</Paragraphs>
  <Slides>27</Slides>
  <Notes>22</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27</vt:i4>
      </vt:variant>
    </vt:vector>
  </HeadingPairs>
  <TitlesOfParts>
    <vt:vector size="41" baseType="lpstr">
      <vt:lpstr>Tahoma</vt:lpstr>
      <vt:lpstr>Arial</vt:lpstr>
      <vt:lpstr>Roboto Condensed</vt:lpstr>
      <vt:lpstr>Segoe UI Symbol</vt:lpstr>
      <vt:lpstr>Wingdings</vt:lpstr>
      <vt:lpstr>Meiryo UI</vt:lpstr>
      <vt:lpstr>メイリオ</vt:lpstr>
      <vt:lpstr>ＭＳ Ｐゴシック</vt:lpstr>
      <vt:lpstr>Calibri</vt:lpstr>
      <vt:lpstr>Roboto</vt:lpstr>
      <vt:lpstr>segoe ui</vt:lpstr>
      <vt:lpstr>segoe ui</vt:lpstr>
      <vt:lpstr>HG丸ｺﾞｼｯｸM-PRO</vt:lpstr>
      <vt:lpstr>Clarity</vt:lpstr>
      <vt:lpstr>Japan WG</vt:lpstr>
      <vt:lpstr>独占禁止法順守ポリシー (Antitrust Policy)</vt:lpstr>
      <vt:lpstr>写真撮影および広報目的での使用の許可ご確認</vt:lpstr>
      <vt:lpstr>OpenChainプロジェクトの紹介</vt:lpstr>
      <vt:lpstr>OpenChain Projectとは？</vt:lpstr>
      <vt:lpstr>OpenChain Projectとは？</vt:lpstr>
      <vt:lpstr>OpenChain Projectの目的</vt:lpstr>
      <vt:lpstr>3本の柱</vt:lpstr>
      <vt:lpstr>プロジェクトの会員資格</vt:lpstr>
      <vt:lpstr>ボード会議、委員会、ワークチーム</vt:lpstr>
      <vt:lpstr>OpenChain Japan Work Group</vt:lpstr>
      <vt:lpstr>OpenChain Japan WG設立</vt:lpstr>
      <vt:lpstr>Japan WG 会合</vt:lpstr>
      <vt:lpstr>サブグループ活動 / SWG</vt:lpstr>
      <vt:lpstr>OpenChain Japan WG ML</vt:lpstr>
      <vt:lpstr>OpenChain Japan WG</vt:lpstr>
      <vt:lpstr>OpenChain Japan Sub Work Group</vt:lpstr>
      <vt:lpstr>PowerPoint プレゼンテーション</vt:lpstr>
      <vt:lpstr>FAQ作成SWG</vt:lpstr>
      <vt:lpstr>PowerPoint プレゼンテーション</vt:lpstr>
      <vt:lpstr>PowerPoint プレゼンテーション</vt:lpstr>
      <vt:lpstr>1.活動概要</vt:lpstr>
      <vt:lpstr>2. ４社の事例の分析と提案 </vt:lpstr>
      <vt:lpstr>3.コンプライアンスプログラム･ﾊﾞｰｼﾞｮﾝ の案作成と日程</vt:lpstr>
      <vt:lpstr>組織間のライセンス情報授受 SWG</vt:lpstr>
      <vt:lpstr>Tooling SWG</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2019-09-18T00:01:47Z</dcterms:modified>
  <cp:category/>
</cp:coreProperties>
</file>